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6.xml" ContentType="application/vnd.openxmlformats-officedocument.themeOverride+xml"/>
  <Override PartName="/ppt/drawings/drawing1.xml" ContentType="application/vnd.openxmlformats-officedocument.drawingml.chartshapes+xml"/>
  <Override PartName="/ppt/charts/chart13.xml" ContentType="application/vnd.openxmlformats-officedocument.drawingml.chart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7.xml" ContentType="application/vnd.openxmlformats-officedocument.themeOverrid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6.xml" ContentType="application/vnd.openxmlformats-officedocument.drawingml.chart+xml"/>
  <Override PartName="/ppt/theme/themeOverride8.xml" ContentType="application/vnd.openxmlformats-officedocument.themeOverride+xml"/>
  <Override PartName="/ppt/notesSlides/notesSlide7.xml" ContentType="application/vnd.openxmlformats-officedocument.presentationml.notesSlide+xml"/>
  <Override PartName="/ppt/charts/chartEx1.xml" ContentType="application/vnd.ms-office.chartex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9.xml" ContentType="application/vnd.openxmlformats-officedocument.themeOverride+xml"/>
  <Override PartName="/ppt/charts/chartEx2.xml" ContentType="application/vnd.ms-office.chartex+xml"/>
  <Override PartName="/ppt/charts/style15.xml" ContentType="application/vnd.ms-office.chartstyle+xml"/>
  <Override PartName="/ppt/charts/colors15.xml" ContentType="application/vnd.ms-office.chartcolorstyle+xml"/>
  <Override PartName="/ppt/notesSlides/notesSlide8.xml" ContentType="application/vnd.openxmlformats-officedocument.presentationml.notesSlide+xml"/>
  <Override PartName="/ppt/charts/chart18.xml" ContentType="application/vnd.openxmlformats-officedocument.drawingml.chart+xml"/>
  <Override PartName="/ppt/charts/chartEx3.xml" ContentType="application/vnd.ms-office.chartex+xml"/>
  <Override PartName="/ppt/charts/style16.xml" ContentType="application/vnd.ms-office.chartstyle+xml"/>
  <Override PartName="/ppt/charts/colors16.xml" ContentType="application/vnd.ms-office.chartcolorstyle+xml"/>
  <Override PartName="/ppt/theme/themeOverride10.xml" ContentType="application/vnd.openxmlformats-officedocument.themeOverride+xml"/>
  <Override PartName="/ppt/charts/chartEx4.xml" ContentType="application/vnd.ms-office.chartex+xml"/>
  <Override PartName="/ppt/charts/style17.xml" ContentType="application/vnd.ms-office.chartstyle+xml"/>
  <Override PartName="/ppt/charts/colors17.xml" ContentType="application/vnd.ms-office.chartcolorstyle+xml"/>
  <Override PartName="/ppt/theme/themeOverride11.xml" ContentType="application/vnd.openxmlformats-officedocument.themeOverride+xml"/>
  <Override PartName="/ppt/charts/chart19.xml" ContentType="application/vnd.openxmlformats-officedocument.drawingml.chart+xml"/>
  <Override PartName="/ppt/notesSlides/notesSlide9.xml" ContentType="application/vnd.openxmlformats-officedocument.presentationml.notesSlide+xml"/>
  <Override PartName="/ppt/charts/chart20.xml" ContentType="application/vnd.openxmlformats-officedocument.drawingml.chart+xml"/>
  <Override PartName="/ppt/theme/themeOverride12.xml" ContentType="application/vnd.openxmlformats-officedocument.themeOverride+xml"/>
  <Override PartName="/ppt/charts/chart21.xml" ContentType="application/vnd.openxmlformats-officedocument.drawingml.chart+xml"/>
  <Override PartName="/ppt/theme/themeOverride13.xml" ContentType="application/vnd.openxmlformats-officedocument.themeOverride+xml"/>
  <Override PartName="/ppt/notesSlides/notesSlide10.xml" ContentType="application/vnd.openxmlformats-officedocument.presentationml.notesSlide+xml"/>
  <Override PartName="/ppt/charts/chart22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4.xml" ContentType="application/vnd.openxmlformats-officedocument.themeOverride+xml"/>
  <Override PartName="/ppt/charts/chart23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5.xml" ContentType="application/vnd.openxmlformats-officedocument.themeOverride+xml"/>
  <Override PartName="/ppt/notesSlides/notesSlide11.xml" ContentType="application/vnd.openxmlformats-officedocument.presentationml.notesSlide+xml"/>
  <Override PartName="/ppt/charts/chart24.xml" ContentType="application/vnd.openxmlformats-officedocument.drawingml.chart+xml"/>
  <Override PartName="/ppt/theme/themeOverride16.xml" ContentType="application/vnd.openxmlformats-officedocument.themeOverride+xml"/>
  <Override PartName="/ppt/notesSlides/notesSlide12.xml" ContentType="application/vnd.openxmlformats-officedocument.presentationml.notesSlide+xml"/>
  <Override PartName="/ppt/charts/chart25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13.xml" ContentType="application/vnd.openxmlformats-officedocument.presentationml.notesSl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notesSlides/notesSlide14.xml" ContentType="application/vnd.openxmlformats-officedocument.presentationml.notesSlide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Ex5.xml" ContentType="application/vnd.ms-office.chartex+xml"/>
  <Override PartName="/ppt/charts/style21.xml" ContentType="application/vnd.ms-office.chartstyle+xml"/>
  <Override PartName="/ppt/charts/colors21.xml" ContentType="application/vnd.ms-office.chartcolorstyle+xml"/>
  <Override PartName="/ppt/charts/chart3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17.xml" ContentType="application/vnd.openxmlformats-officedocument.themeOverride+xml"/>
  <Override PartName="/ppt/notesSlides/notesSlide15.xml" ContentType="application/vnd.openxmlformats-officedocument.presentationml.notesSlide+xml"/>
  <Override PartName="/ppt/charts/chart34.xml" ContentType="application/vnd.openxmlformats-officedocument.drawingml.chart+xml"/>
  <Override PartName="/ppt/theme/themeOverride18.xml" ContentType="application/vnd.openxmlformats-officedocument.themeOverride+xml"/>
  <Override PartName="/ppt/notesSlides/notesSlide16.xml" ContentType="application/vnd.openxmlformats-officedocument.presentationml.notesSlide+xml"/>
  <Override PartName="/ppt/charts/chart3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3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3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17.xml" ContentType="application/vnd.openxmlformats-officedocument.presentationml.notesSlide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notesSlides/notesSlide18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notesSlides/notesSlide19.xml" ContentType="application/vnd.openxmlformats-officedocument.presentationml.notesSlide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44.xml" ContentType="application/vnd.openxmlformats-officedocument.drawingml.chart+xml"/>
  <Override PartName="/ppt/theme/themeOverride19.xml" ContentType="application/vnd.openxmlformats-officedocument.themeOverride+xml"/>
  <Override PartName="/ppt/charts/chart45.xml" ContentType="application/vnd.openxmlformats-officedocument.drawingml.chart+xml"/>
  <Override PartName="/ppt/notesSlides/notesSlide22.xml" ContentType="application/vnd.openxmlformats-officedocument.presentationml.notesSlide+xml"/>
  <Override PartName="/ppt/charts/chartEx6.xml" ContentType="application/vnd.ms-office.chartex+xml"/>
  <Override PartName="/ppt/charts/style26.xml" ContentType="application/vnd.ms-office.chartstyle+xml"/>
  <Override PartName="/ppt/charts/colors26.xml" ContentType="application/vnd.ms-office.chartcolorstyle+xml"/>
  <Override PartName="/ppt/charts/chart46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47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23.xml" ContentType="application/vnd.openxmlformats-officedocument.presentationml.notesSlide+xml"/>
  <Override PartName="/ppt/charts/chart48.xml" ContentType="application/vnd.openxmlformats-officedocument.drawingml.chart+xml"/>
  <Override PartName="/ppt/charts/chartEx7.xml" ContentType="application/vnd.ms-office.chartex+xml"/>
  <Override PartName="/ppt/charts/style29.xml" ContentType="application/vnd.ms-office.chartstyle+xml"/>
  <Override PartName="/ppt/charts/colors29.xml" ContentType="application/vnd.ms-office.chartcolorstyle+xml"/>
  <Override PartName="/ppt/charts/chart49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24.xml" ContentType="application/vnd.openxmlformats-officedocument.presentationml.notesSlide+xml"/>
  <Override PartName="/ppt/charts/chart50.xml" ContentType="application/vnd.openxmlformats-officedocument.drawingml.chart+xml"/>
  <Override PartName="/ppt/theme/themeOverride20.xml" ContentType="application/vnd.openxmlformats-officedocument.themeOverride+xml"/>
  <Override PartName="/ppt/charts/chart51.xml" ContentType="application/vnd.openxmlformats-officedocument.drawingml.chart+xml"/>
  <Override PartName="/ppt/notesSlides/notesSlide25.xml" ContentType="application/vnd.openxmlformats-officedocument.presentationml.notesSlide+xml"/>
  <Override PartName="/ppt/charts/chart52.xml" ContentType="application/vnd.openxmlformats-officedocument.drawingml.chart+xml"/>
  <Override PartName="/ppt/theme/themeOverride21.xml" ContentType="application/vnd.openxmlformats-officedocument.themeOverride+xml"/>
  <Override PartName="/ppt/charts/chart53.xml" ContentType="application/vnd.openxmlformats-officedocument.drawingml.chart+xml"/>
  <Override PartName="/ppt/theme/themeOverride22.xml" ContentType="application/vnd.openxmlformats-officedocument.themeOverride+xml"/>
  <Override PartName="/ppt/notesSlides/notesSlide26.xml" ContentType="application/vnd.openxmlformats-officedocument.presentationml.notesSlide+xml"/>
  <Override PartName="/ppt/charts/chart54.xml" ContentType="application/vnd.openxmlformats-officedocument.drawingml.chart+xml"/>
  <Override PartName="/ppt/theme/themeOverride23.xml" ContentType="application/vnd.openxmlformats-officedocument.themeOverride+xml"/>
  <Override PartName="/ppt/charts/chart55.xml" ContentType="application/vnd.openxmlformats-officedocument.drawingml.chart+xml"/>
  <Override PartName="/ppt/theme/themeOverride24.xml" ContentType="application/vnd.openxmlformats-officedocument.themeOverride+xml"/>
  <Override PartName="/ppt/notesSlides/notesSlide27.xml" ContentType="application/vnd.openxmlformats-officedocument.presentationml.notesSlide+xml"/>
  <Override PartName="/ppt/charts/chart56.xml" ContentType="application/vnd.openxmlformats-officedocument.drawingml.chart+xml"/>
  <Override PartName="/ppt/theme/themeOverride25.xml" ContentType="application/vnd.openxmlformats-officedocument.themeOverride+xml"/>
  <Override PartName="/ppt/notesSlides/notesSlide28.xml" ContentType="application/vnd.openxmlformats-officedocument.presentationml.notesSlide+xml"/>
  <Override PartName="/ppt/comments/modernComment_1A5_CA105648.xml" ContentType="application/vnd.ms-powerpoint.comments+xml"/>
  <Override PartName="/ppt/charts/chart57.xml" ContentType="application/vnd.openxmlformats-officedocument.drawingml.chart+xml"/>
  <Override PartName="/ppt/theme/themeOverride26.xml" ContentType="application/vnd.openxmlformats-officedocument.themeOverride+xml"/>
  <Override PartName="/ppt/charts/chart58.xml" ContentType="application/vnd.openxmlformats-officedocument.drawingml.chart+xml"/>
  <Override PartName="/ppt/theme/themeOverride27.xml" ContentType="application/vnd.openxmlformats-officedocument.themeOverride+xml"/>
  <Override PartName="/ppt/charts/chartEx8.xml" ContentType="application/vnd.ms-office.chartex+xml"/>
  <Override PartName="/ppt/charts/style31.xml" ContentType="application/vnd.ms-office.chartstyle+xml"/>
  <Override PartName="/ppt/charts/colors31.xml" ContentType="application/vnd.ms-office.chartcolorstyle+xml"/>
  <Override PartName="/ppt/charts/chartEx9.xml" ContentType="application/vnd.ms-office.chartex+xml"/>
  <Override PartName="/ppt/charts/style32.xml" ContentType="application/vnd.ms-office.chartstyle+xml"/>
  <Override PartName="/ppt/charts/colors32.xml" ContentType="application/vnd.ms-office.chartcolorstyle+xml"/>
  <Override PartName="/ppt/notesSlides/notesSlide29.xml" ContentType="application/vnd.openxmlformats-officedocument.presentationml.notesSlide+xml"/>
  <Override PartName="/ppt/charts/chart59.xml" ContentType="application/vnd.openxmlformats-officedocument.drawingml.chart+xml"/>
  <Override PartName="/ppt/theme/themeOverride28.xml" ContentType="application/vnd.openxmlformats-officedocument.themeOverride+xml"/>
  <Override PartName="/ppt/charts/chart60.xml" ContentType="application/vnd.openxmlformats-officedocument.drawingml.chart+xml"/>
  <Override PartName="/ppt/theme/themeOverride29.xml" ContentType="application/vnd.openxmlformats-officedocument.themeOverride+xml"/>
  <Override PartName="/ppt/charts/chartEx10.xml" ContentType="application/vnd.ms-office.chartex+xml"/>
  <Override PartName="/ppt/charts/style33.xml" ContentType="application/vnd.ms-office.chartstyle+xml"/>
  <Override PartName="/ppt/charts/colors33.xml" ContentType="application/vnd.ms-office.chartcolorstyle+xml"/>
  <Override PartName="/ppt/charts/chartEx11.xml" ContentType="application/vnd.ms-office.chartex+xml"/>
  <Override PartName="/ppt/charts/style34.xml" ContentType="application/vnd.ms-office.chartstyle+xml"/>
  <Override PartName="/ppt/charts/colors34.xml" ContentType="application/vnd.ms-office.chartcolorstyle+xml"/>
  <Override PartName="/ppt/notesSlides/notesSlide30.xml" ContentType="application/vnd.openxmlformats-officedocument.presentationml.notesSlide+xml"/>
  <Override PartName="/ppt/charts/chart61.xml" ContentType="application/vnd.openxmlformats-officedocument.drawingml.chart+xml"/>
  <Override PartName="/ppt/theme/themeOverride30.xml" ContentType="application/vnd.openxmlformats-officedocument.themeOverride+xml"/>
  <Override PartName="/ppt/charts/chart62.xml" ContentType="application/vnd.openxmlformats-officedocument.drawingml.chart+xml"/>
  <Override PartName="/ppt/theme/themeOverride31.xml" ContentType="application/vnd.openxmlformats-officedocument.themeOverride+xml"/>
  <Override PartName="/ppt/notesSlides/notesSlide31.xml" ContentType="application/vnd.openxmlformats-officedocument.presentationml.notesSlide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notesSlides/notesSlide32.xml" ContentType="application/vnd.openxmlformats-officedocument.presentationml.notesSlide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theme/themeOverride32.xml" ContentType="application/vnd.openxmlformats-officedocument.themeOverride+xml"/>
  <Override PartName="/ppt/notesSlides/notesSlide33.xml" ContentType="application/vnd.openxmlformats-officedocument.presentationml.notesSlide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notesSlides/notesSlide34.xml" ContentType="application/vnd.openxmlformats-officedocument.presentationml.notesSlide+xml"/>
  <Override PartName="/ppt/charts/chartEx12.xml" ContentType="application/vnd.ms-office.chartex+xml"/>
  <Override PartName="/ppt/charts/style35.xml" ContentType="application/vnd.ms-office.chartstyle+xml"/>
  <Override PartName="/ppt/charts/colors35.xml" ContentType="application/vnd.ms-office.chartcolorstyle+xml"/>
  <Override PartName="/ppt/charts/chartEx13.xml" ContentType="application/vnd.ms-office.chartex+xml"/>
  <Override PartName="/ppt/charts/style36.xml" ContentType="application/vnd.ms-office.chartstyle+xml"/>
  <Override PartName="/ppt/charts/colors36.xml" ContentType="application/vnd.ms-office.chartcolorstyle+xml"/>
  <Override PartName="/ppt/charts/chart70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notesSlides/notesSlide35.xml" ContentType="application/vnd.openxmlformats-officedocument.presentationml.notesSlide+xml"/>
  <Override PartName="/ppt/charts/chartEx14.xml" ContentType="application/vnd.ms-office.chartex+xml"/>
  <Override PartName="/ppt/charts/style38.xml" ContentType="application/vnd.ms-office.chartstyle+xml"/>
  <Override PartName="/ppt/charts/colors38.xml" ContentType="application/vnd.ms-office.chartcolorstyle+xml"/>
  <Override PartName="/ppt/charts/chart71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Ex15.xml" ContentType="application/vnd.ms-office.chartex+xml"/>
  <Override PartName="/ppt/charts/style40.xml" ContentType="application/vnd.ms-office.chartstyle+xml"/>
  <Override PartName="/ppt/charts/colors40.xml" ContentType="application/vnd.ms-office.chartcolorstyle+xml"/>
  <Override PartName="/ppt/notesSlides/notesSlide36.xml" ContentType="application/vnd.openxmlformats-officedocument.presentationml.notesSlide+xml"/>
  <Override PartName="/ppt/charts/chart72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Ex16.xml" ContentType="application/vnd.ms-office.chartex+xml"/>
  <Override PartName="/ppt/charts/style42.xml" ContentType="application/vnd.ms-office.chartstyle+xml"/>
  <Override PartName="/ppt/charts/colors42.xml" ContentType="application/vnd.ms-office.chartcolorstyle+xml"/>
  <Override PartName="/ppt/notesSlides/notesSlide3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4"/>
  </p:sldMasterIdLst>
  <p:notesMasterIdLst>
    <p:notesMasterId r:id="rId42"/>
  </p:notesMasterIdLst>
  <p:handoutMasterIdLst>
    <p:handoutMasterId r:id="rId43"/>
  </p:handoutMasterIdLst>
  <p:sldIdLst>
    <p:sldId id="380" r:id="rId5"/>
    <p:sldId id="2145706797" r:id="rId6"/>
    <p:sldId id="442" r:id="rId7"/>
    <p:sldId id="2145706789" r:id="rId8"/>
    <p:sldId id="487" r:id="rId9"/>
    <p:sldId id="486" r:id="rId10"/>
    <p:sldId id="2145706840" r:id="rId11"/>
    <p:sldId id="394" r:id="rId12"/>
    <p:sldId id="391" r:id="rId13"/>
    <p:sldId id="490" r:id="rId14"/>
    <p:sldId id="388" r:id="rId15"/>
    <p:sldId id="2145706842" r:id="rId16"/>
    <p:sldId id="2145706843" r:id="rId17"/>
    <p:sldId id="2145706788" r:id="rId18"/>
    <p:sldId id="2145706796" r:id="rId19"/>
    <p:sldId id="2145706841" r:id="rId20"/>
    <p:sldId id="417" r:id="rId21"/>
    <p:sldId id="401" r:id="rId22"/>
    <p:sldId id="418" r:id="rId23"/>
    <p:sldId id="390" r:id="rId24"/>
    <p:sldId id="2145706777" r:id="rId25"/>
    <p:sldId id="485" r:id="rId26"/>
    <p:sldId id="464" r:id="rId27"/>
    <p:sldId id="2145706762" r:id="rId28"/>
    <p:sldId id="420" r:id="rId29"/>
    <p:sldId id="491" r:id="rId30"/>
    <p:sldId id="389" r:id="rId31"/>
    <p:sldId id="421" r:id="rId32"/>
    <p:sldId id="422" r:id="rId33"/>
    <p:sldId id="492" r:id="rId34"/>
    <p:sldId id="493" r:id="rId35"/>
    <p:sldId id="424" r:id="rId36"/>
    <p:sldId id="405" r:id="rId37"/>
    <p:sldId id="2145706839" r:id="rId38"/>
    <p:sldId id="2145706844" r:id="rId39"/>
    <p:sldId id="2145706845" r:id="rId40"/>
    <p:sldId id="386" r:id="rId4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0" pos="3840">
          <p15:clr>
            <a:srgbClr val="A4A3A4"/>
          </p15:clr>
        </p15:guide>
        <p15:guide id="11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E8D722-C234-E5E9-2E9C-E3CF22A01EEE}" name="Jay Sathe" initials="JS" userId="S::068995@bart.gov::74dbaf54-bf86-47ae-9f9c-0f85a02a6828" providerId="AD"/>
  <p188:author id="{406D7C37-6EDE-6790-4778-3415349816AE}" name="Robel Teweldebirhan" initials="RT" userId="S::rteweld@bart.gov::77a37080-6411-41e6-b04f-d54cddfb3576" providerId="AD"/>
  <p188:author id="{F4B30861-B10D-957E-0C16-50DC8CD26393}" name="Ryan Rod" initials="RR" userId="S::rrod@bart.gov::1b3f0da8-f870-4ea9-9e69-555e7100c6cb" providerId="AD"/>
  <p188:author id="{A8D4F0A2-D56F-9E27-AFB6-EF7C78674359}" name="Shane Edwards" initials="SE" userId="S::medward@bart.gov::16bf2f3f-b5f2-4a00-b36c-f14d8860871a" providerId="AD"/>
  <p188:author id="{975793B2-5585-8B5F-6F91-840315F74B01}" name="Wyatt Frye" initials="WF" userId="Wyatt Frye" providerId="None"/>
  <p188:author id="{7D87F8DB-4652-49DA-B4B6-EA5C7F1EE77D}" name="William Hecht" initials="WH" userId="S::068876@bart.gov::ebbb1029-2a14-469f-b92a-277900bf466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748"/>
    <a:srgbClr val="C00000"/>
    <a:srgbClr val="006991"/>
    <a:srgbClr val="D9D9D9"/>
    <a:srgbClr val="F3F3F3"/>
    <a:srgbClr val="005E83"/>
    <a:srgbClr val="20BEC6"/>
    <a:srgbClr val="008ABE"/>
    <a:srgbClr val="ED7D3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52" y="5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lmsasfile01\Analysis\QPR\Report\QPR_Summary_WF_200129_V03.xls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\\lmsasfile01\Analysis\QPR\Report\QPR_%20Data_WF_V03.xls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lmsasfile01\Analysis\QPR\Report\QPR_%20Data_WF_V03.xls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\\lmsasfile01\Analysis\QPR\Report\QPR_%20Data_WF_V03.xls" TargetMode="External"/><Relationship Id="rId1" Type="http://schemas.openxmlformats.org/officeDocument/2006/relationships/themeOverride" Target="../theme/themeOverride8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\\lmsasfile01\Analysis\QPR\Report\loading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msasfile01\Analysis\QPR\Internal%20External%20Delay%20Table\FY24_InternalExternalDelays_230817_V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file:///\\lmsasfile01\Analysis\QPR\Report\QPR_%20Data_WF_V03.xls" TargetMode="External"/><Relationship Id="rId1" Type="http://schemas.openxmlformats.org/officeDocument/2006/relationships/themeOverride" Target="../theme/themeOverride12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file:///\\lmsasfile01\Analysis\QPR\Report\QPR_%20Data_WF_V03.xls" TargetMode="External"/><Relationship Id="rId1" Type="http://schemas.openxmlformats.org/officeDocument/2006/relationships/themeOverride" Target="../theme/themeOverride13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file:///\\lmsasfile01\Analysis\QPR\Report\QPR_%20Data_WF_V03.xls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file:///\\lmsasfile01\Analysis\QPR\Report\QPR_%20Data_WF_V03.xls" TargetMode="Externa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oleObject" Target="file:///\\lmsasfile01\Analysis\QPR\Report\QPR_Summary_WF_200129_V03.xls" TargetMode="External"/><Relationship Id="rId1" Type="http://schemas.openxmlformats.org/officeDocument/2006/relationships/themeOverride" Target="../theme/themeOverride16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\\lmsasfile01\Analysis\QPR\Report\QPR_%20Data_WF_V03.xls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lmsasfile01\Analysis\QPR\Internal%20External%20Delay%20Table\FY24_InternalExternalDelays_230817_V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2.xlsx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oleObject" Target="file:///\\lmsasfile01\Analysis\QPR\Report\QPR_%20Data_WF_V03.xls" TargetMode="External"/><Relationship Id="rId1" Type="http://schemas.openxmlformats.org/officeDocument/2006/relationships/themeOverride" Target="../theme/themeOverride18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\\lmsasfile01\Analysis\QPR\Support%20Svcs%20Data\Hiring%20Metrics\Hiring%20Metrics_231003_V01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\\lmsasfile01\Analysis\QPR\Support%20Svcs%20Data\Hiring%20Metrics\Hiring%20Metrics_231003_V01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\\lmsasfile01\Analysis\QPR\Support%20Svcs%20Data\Hiring%20Metrics\Hiring%20Metrics_231003_V01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lmsasfile01\Analysis\QPR\Internal%20External%20Delay%20Table\FY24_InternalExternalDelays_230817_V0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oleObject" Target="file:///\\lmsasfile01\Analysis\QPR\Report\QPR_%20Data_WF_V03.xls" TargetMode="External"/><Relationship Id="rId1" Type="http://schemas.openxmlformats.org/officeDocument/2006/relationships/themeOverride" Target="../theme/themeOverride19.xml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\\lmsasfile01\Analysis\QPR\Support%20Svcs%20Data\Customer%20Services%20Data\Customer%20Services%20Data_231023_WF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\\lmsasfile01\Analysis\QPR\Support%20Svcs%20Data\Customer%20Services%20Data\Customer%20Services%20Data_231023_WF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\\lmsasfile01\Analysis\QPR\Support%20Svcs%20Data\Customer%20Services%20Data\Customer%20Services%20Data_231023_WF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lmsasfile01\Analysis\QPR\Internal%20External%20Delay%20Table\FY24_InternalExternalDelays_230817_V0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0.xml.rels><?xml version="1.0" encoding="UTF-8" standalone="yes"?>
<Relationships xmlns="http://schemas.openxmlformats.org/package/2006/relationships"><Relationship Id="rId2" Type="http://schemas.openxmlformats.org/officeDocument/2006/relationships/oleObject" Target="file:///\\lmsasfile01\Analysis\QPR\Report\QPR_%20Data_WF_V03.xls" TargetMode="External"/><Relationship Id="rId1" Type="http://schemas.openxmlformats.org/officeDocument/2006/relationships/themeOverride" Target="../theme/themeOverride20.xml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52.xml.rels><?xml version="1.0" encoding="UTF-8" standalone="yes"?>
<Relationships xmlns="http://schemas.openxmlformats.org/package/2006/relationships"><Relationship Id="rId2" Type="http://schemas.openxmlformats.org/officeDocument/2006/relationships/oleObject" Target="file:///\\lmsasfile01\Analysis\QPR\Report\QPR_%20Data_WF_V03.xls" TargetMode="External"/><Relationship Id="rId1" Type="http://schemas.openxmlformats.org/officeDocument/2006/relationships/themeOverride" Target="../theme/themeOverride21.xml"/></Relationships>
</file>

<file path=ppt/charts/_rels/chart53.xml.rels><?xml version="1.0" encoding="UTF-8" standalone="yes"?>
<Relationships xmlns="http://schemas.openxmlformats.org/package/2006/relationships"><Relationship Id="rId2" Type="http://schemas.openxmlformats.org/officeDocument/2006/relationships/oleObject" Target="file:///\\lmsasfile01\Analysis\QPR\Report\QPR_%20Data_WF_V03.xls" TargetMode="External"/><Relationship Id="rId1" Type="http://schemas.openxmlformats.org/officeDocument/2006/relationships/themeOverride" Target="../theme/themeOverride22.xml"/></Relationships>
</file>

<file path=ppt/charts/_rels/chart54.xml.rels><?xml version="1.0" encoding="UTF-8" standalone="yes"?>
<Relationships xmlns="http://schemas.openxmlformats.org/package/2006/relationships"><Relationship Id="rId2" Type="http://schemas.openxmlformats.org/officeDocument/2006/relationships/oleObject" Target="file:///\\lmsasfile01\Analysis\QPR\Report\QPR_%20Data_WF_V03.xls" TargetMode="External"/><Relationship Id="rId1" Type="http://schemas.openxmlformats.org/officeDocument/2006/relationships/themeOverride" Target="../theme/themeOverride23.xml"/></Relationships>
</file>

<file path=ppt/charts/_rels/chart55.xml.rels><?xml version="1.0" encoding="UTF-8" standalone="yes"?>
<Relationships xmlns="http://schemas.openxmlformats.org/package/2006/relationships"><Relationship Id="rId2" Type="http://schemas.openxmlformats.org/officeDocument/2006/relationships/oleObject" Target="file:///\\lmsasfile01\Analysis\QPR\Report\QPR_%20Data_WF_V03.xls" TargetMode="External"/><Relationship Id="rId1" Type="http://schemas.openxmlformats.org/officeDocument/2006/relationships/themeOverride" Target="../theme/themeOverride24.xml"/></Relationships>
</file>

<file path=ppt/charts/_rels/chart56.xml.rels><?xml version="1.0" encoding="UTF-8" standalone="yes"?>
<Relationships xmlns="http://schemas.openxmlformats.org/package/2006/relationships"><Relationship Id="rId2" Type="http://schemas.openxmlformats.org/officeDocument/2006/relationships/oleObject" Target="file:///\\lmsasfile01\Analysis\QPR\Report\QPR_Summary_WF_200129_V03.xls" TargetMode="External"/><Relationship Id="rId1" Type="http://schemas.openxmlformats.org/officeDocument/2006/relationships/themeOverride" Target="../theme/themeOverride25.xml"/></Relationships>
</file>

<file path=ppt/charts/_rels/chart57.xml.rels><?xml version="1.0" encoding="UTF-8" standalone="yes"?>
<Relationships xmlns="http://schemas.openxmlformats.org/package/2006/relationships"><Relationship Id="rId2" Type="http://schemas.openxmlformats.org/officeDocument/2006/relationships/oleObject" Target="file:///\\lmsasfile01\Analysis\QPR\Report\QPR_%20Data_WF_V03.xls" TargetMode="External"/><Relationship Id="rId1" Type="http://schemas.openxmlformats.org/officeDocument/2006/relationships/themeOverride" Target="../theme/themeOverride26.xml"/></Relationships>
</file>

<file path=ppt/charts/_rels/chart58.xml.rels><?xml version="1.0" encoding="UTF-8" standalone="yes"?>
<Relationships xmlns="http://schemas.openxmlformats.org/package/2006/relationships"><Relationship Id="rId2" Type="http://schemas.openxmlformats.org/officeDocument/2006/relationships/oleObject" Target="file:///\\lmsasfile01\Analysis\QPR\Report\QPR_%20Data_WF_V03.xls" TargetMode="External"/><Relationship Id="rId1" Type="http://schemas.openxmlformats.org/officeDocument/2006/relationships/themeOverride" Target="../theme/themeOverride27.xml"/></Relationships>
</file>

<file path=ppt/charts/_rels/chart59.xml.rels><?xml version="1.0" encoding="UTF-8" standalone="yes"?>
<Relationships xmlns="http://schemas.openxmlformats.org/package/2006/relationships"><Relationship Id="rId2" Type="http://schemas.openxmlformats.org/officeDocument/2006/relationships/oleObject" Target="file:///\\lmsasfile01\Analysis\QPR\Report\QPR_%20Data_WF_V03.xls" TargetMode="External"/><Relationship Id="rId1" Type="http://schemas.openxmlformats.org/officeDocument/2006/relationships/themeOverride" Target="../theme/themeOverride28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lmsasfile01\Analysis\QPR\Internal%20External%20Delay%20Table\FY24_InternalExternalDelays_230817_V01.xlsx" TargetMode="External"/></Relationships>
</file>

<file path=ppt/charts/_rels/chart60.xml.rels><?xml version="1.0" encoding="UTF-8" standalone="yes"?>
<Relationships xmlns="http://schemas.openxmlformats.org/package/2006/relationships"><Relationship Id="rId2" Type="http://schemas.openxmlformats.org/officeDocument/2006/relationships/oleObject" Target="file:///\\lmsasfile01\Analysis\QPR\Report\QPR_%20Data_WF_V03.xls" TargetMode="External"/><Relationship Id="rId1" Type="http://schemas.openxmlformats.org/officeDocument/2006/relationships/themeOverride" Target="../theme/themeOverride29.xml"/></Relationships>
</file>

<file path=ppt/charts/_rels/chart61.xml.rels><?xml version="1.0" encoding="UTF-8" standalone="yes"?>
<Relationships xmlns="http://schemas.openxmlformats.org/package/2006/relationships"><Relationship Id="rId2" Type="http://schemas.openxmlformats.org/officeDocument/2006/relationships/oleObject" Target="file:///\\lmsasfile01\Analysis\QPR\Report\QPR_%20Data_WF_V03.xls" TargetMode="External"/><Relationship Id="rId1" Type="http://schemas.openxmlformats.org/officeDocument/2006/relationships/themeOverride" Target="../theme/themeOverride30.xml"/></Relationships>
</file>

<file path=ppt/charts/_rels/chart62.xml.rels><?xml version="1.0" encoding="UTF-8" standalone="yes"?>
<Relationships xmlns="http://schemas.openxmlformats.org/package/2006/relationships"><Relationship Id="rId2" Type="http://schemas.openxmlformats.org/officeDocument/2006/relationships/oleObject" Target="file:///\\lmsasfile01\Analysis\QPR\Report\QPR_%20Data_WF_V03.xls" TargetMode="External"/><Relationship Id="rId1" Type="http://schemas.openxmlformats.org/officeDocument/2006/relationships/themeOverride" Target="../theme/themeOverride31.xml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67.xml.rels><?xml version="1.0" encoding="UTF-8" standalone="yes"?>
<Relationships xmlns="http://schemas.openxmlformats.org/package/2006/relationships"><Relationship Id="rId2" Type="http://schemas.openxmlformats.org/officeDocument/2006/relationships/oleObject" Target="file:///\\lmsasfile01\Analysis\QPR\Report\QPR_%20Data_WF_V03.xls" TargetMode="External"/><Relationship Id="rId1" Type="http://schemas.openxmlformats.org/officeDocument/2006/relationships/themeOverride" Target="../theme/themeOverride32.xml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oleObject" Target="file:///\\lmsasfile01\Analysis\QPR\Report\QPR_%20Data_WF_V03.xls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\\lmsasfile01\Analysis\QPR\Internal%20External%20Delay%20Table\FY24_InternalExternalDelays_230817_V01.xlsx" TargetMode="Externa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oleObject" Target="https://sfbartd-my.sharepoint.com/personal/wfrye_bart_gov/Documents/QPR%20Reformat%202022/BPD/Elert%20Data/July%20Elerts%20Dump_230915_V02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oleObject" Target="https://sfbartd-my.sharepoint.com/personal/wfrye_bart_gov/Documents/QPR%20Reformat%202022/BPD/BitFocus%20Data/Assessment%20Detail%20Report%2070123to090723_230908_V03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msasfile01\Analysis\QPR\Support%20Svcs%20Data\Hiring%20Metrics\Hiring%20Metrics_231003_V01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\\lmsasfile01\Analysis\QPR\Internal%20External%20Delay%20Table\FY24_InternalExternalDelays_230817_V01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\\lmsasfile01\Analysis\QPR\Internal%20External%20Delay%20Table\FY24_InternalExternalDelays_230817_V01.xlsx" TargetMode="Externa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\\bart.domain\public\temp\loading.xlsx" TargetMode="External"/></Relationships>
</file>

<file path=ppt/charts/_rels/chartEx10.xml.rels><?xml version="1.0" encoding="UTF-8" standalone="yes"?>
<Relationships xmlns="http://schemas.openxmlformats.org/package/2006/relationships"><Relationship Id="rId3" Type="http://schemas.microsoft.com/office/2011/relationships/chartColorStyle" Target="colors33.xml"/><Relationship Id="rId2" Type="http://schemas.microsoft.com/office/2011/relationships/chartStyle" Target="style33.xml"/><Relationship Id="rId1" Type="http://schemas.openxmlformats.org/officeDocument/2006/relationships/oleObject" Target="file:///\\lmsasfile01\Analysis\QPR\Report\FY2023q1\New%20folder\Justification%20and%20calculation%20data.xlsx" TargetMode="External"/></Relationships>
</file>

<file path=ppt/charts/_rels/chartEx11.xml.rels><?xml version="1.0" encoding="UTF-8" standalone="yes"?>
<Relationships xmlns="http://schemas.openxmlformats.org/package/2006/relationships"><Relationship Id="rId3" Type="http://schemas.microsoft.com/office/2011/relationships/chartColorStyle" Target="colors34.xml"/><Relationship Id="rId2" Type="http://schemas.microsoft.com/office/2011/relationships/chartStyle" Target="style34.xml"/><Relationship Id="rId1" Type="http://schemas.openxmlformats.org/officeDocument/2006/relationships/oleObject" Target="file:///\\lmsasfile01\Analysis\QPR\Report\FY2023q1\New%20folder\Justification%20and%20calculation%20data.xlsx" TargetMode="External"/></Relationships>
</file>

<file path=ppt/charts/_rels/chartEx12.xml.rels><?xml version="1.0" encoding="UTF-8" standalone="yes"?>
<Relationships xmlns="http://schemas.openxmlformats.org/package/2006/relationships"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Ex13.xml.rels><?xml version="1.0" encoding="UTF-8" standalone="yes"?>
<Relationships xmlns="http://schemas.openxmlformats.org/package/2006/relationships"><Relationship Id="rId3" Type="http://schemas.microsoft.com/office/2011/relationships/chartColorStyle" Target="colors36.xml"/><Relationship Id="rId2" Type="http://schemas.microsoft.com/office/2011/relationships/chartStyle" Target="style36.xml"/><Relationship Id="rId1" Type="http://schemas.openxmlformats.org/officeDocument/2006/relationships/oleObject" Target="https://sfbartd-my.sharepoint.com/personal/wfrye_bart_gov/Documents/QPR%20Reformat%202022/BPD/Elert%20Data/July%20Elerts%20Dump_230915_V02.xlsx" TargetMode="External"/></Relationships>
</file>

<file path=ppt/charts/_rels/chartEx14.xml.rels><?xml version="1.0" encoding="UTF-8" standalone="yes"?>
<Relationships xmlns="http://schemas.openxmlformats.org/package/2006/relationships"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Ex15.xml.rels><?xml version="1.0" encoding="UTF-8" standalone="yes"?>
<Relationships xmlns="http://schemas.openxmlformats.org/package/2006/relationships"><Relationship Id="rId3" Type="http://schemas.microsoft.com/office/2011/relationships/chartColorStyle" Target="colors40.xml"/><Relationship Id="rId2" Type="http://schemas.microsoft.com/office/2011/relationships/chartStyle" Target="style40.xml"/><Relationship Id="rId1" Type="http://schemas.openxmlformats.org/officeDocument/2006/relationships/oleObject" Target="file:///\\lmsasfile01\Analysis\QPR\Support%20Svcs%20Data\BitFocus\bart_staff_service_details_report.xlsx" TargetMode="External"/></Relationships>
</file>

<file path=ppt/charts/_rels/chartEx16.xml.rels><?xml version="1.0" encoding="UTF-8" standalone="yes"?>
<Relationships xmlns="http://schemas.openxmlformats.org/package/2006/relationships"><Relationship Id="rId3" Type="http://schemas.microsoft.com/office/2011/relationships/chartColorStyle" Target="colors42.xml"/><Relationship Id="rId2" Type="http://schemas.microsoft.com/office/2011/relationships/chartStyle" Target="style42.xml"/><Relationship Id="rId1" Type="http://schemas.openxmlformats.org/officeDocument/2006/relationships/oleObject" Target="file:///\\lmsasfile01\Analysis\QPR\Support%20Svcs%20Data\Hiring%20Metrics\Hiring%20Metrics_231003_V01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15.xml"/><Relationship Id="rId2" Type="http://schemas.microsoft.com/office/2011/relationships/chartStyle" Target="style15.xml"/><Relationship Id="rId1" Type="http://schemas.openxmlformats.org/officeDocument/2006/relationships/oleObject" Target="file:///\\bart.domain\public\temp\loading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16.xml"/><Relationship Id="rId2" Type="http://schemas.microsoft.com/office/2011/relationships/chartStyle" Target="style16.xml"/><Relationship Id="rId1" Type="http://schemas.openxmlformats.org/officeDocument/2006/relationships/oleObject" Target="file:///\\lmsasfile01\Analysis\QPR\Report\QPR_%20Data_WF_V03.xls" TargetMode="External"/><Relationship Id="rId4" Type="http://schemas.openxmlformats.org/officeDocument/2006/relationships/themeOverride" Target="../theme/themeOverride10.xm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17.xml"/><Relationship Id="rId2" Type="http://schemas.microsoft.com/office/2011/relationships/chartStyle" Target="style17.xml"/><Relationship Id="rId1" Type="http://schemas.openxmlformats.org/officeDocument/2006/relationships/oleObject" Target="file:///\\lmsasfile01\Analysis\QPR\Report\QPR_%20Data_WF_V03.xls" TargetMode="External"/><Relationship Id="rId4" Type="http://schemas.openxmlformats.org/officeDocument/2006/relationships/themeOverride" Target="../theme/themeOverride11.xm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21.xml"/><Relationship Id="rId2" Type="http://schemas.microsoft.com/office/2011/relationships/chartStyle" Target="style21.xml"/><Relationship Id="rId1" Type="http://schemas.openxmlformats.org/officeDocument/2006/relationships/oleObject" Target="file:///\\lmsasfile01\Analysis\QPR\Report\FY2023q1\New%20folder\Justification%20and%20calculation%20data.xlsx" TargetMode="External"/></Relationships>
</file>

<file path=ppt/charts/_rels/chartEx6.xml.rels><?xml version="1.0" encoding="UTF-8" standalone="yes"?>
<Relationships xmlns="http://schemas.openxmlformats.org/package/2006/relationships"><Relationship Id="rId3" Type="http://schemas.microsoft.com/office/2011/relationships/chartColorStyle" Target="colors26.xml"/><Relationship Id="rId2" Type="http://schemas.microsoft.com/office/2011/relationships/chartStyle" Target="style26.xml"/><Relationship Id="rId1" Type="http://schemas.openxmlformats.org/officeDocument/2006/relationships/oleObject" Target="file:///\\lmsasfile01\Analysis\QPR\Support%20Svcs%20Data\Customer%20Services%20Data\Customer%20Services%20Data_231023_WF.xlsx" TargetMode="External"/></Relationships>
</file>

<file path=ppt/charts/_rels/chartEx7.xml.rels><?xml version="1.0" encoding="UTF-8" standalone="yes"?>
<Relationships xmlns="http://schemas.openxmlformats.org/package/2006/relationships"><Relationship Id="rId3" Type="http://schemas.microsoft.com/office/2011/relationships/chartColorStyle" Target="colors29.xml"/><Relationship Id="rId2" Type="http://schemas.microsoft.com/office/2011/relationships/chartStyle" Target="style29.xml"/><Relationship Id="rId1" Type="http://schemas.openxmlformats.org/officeDocument/2006/relationships/oleObject" Target="file:///\\lmsasfile01\Analysis\QPR\Support%20Svcs%20Data\Customer%20Services%20Data\Customer%20Services%20Data_231023_WF.xlsx" TargetMode="External"/></Relationships>
</file>

<file path=ppt/charts/_rels/chartEx8.xml.rels><?xml version="1.0" encoding="UTF-8" standalone="yes"?>
<Relationships xmlns="http://schemas.openxmlformats.org/package/2006/relationships"><Relationship Id="rId3" Type="http://schemas.microsoft.com/office/2011/relationships/chartColorStyle" Target="colors31.xml"/><Relationship Id="rId2" Type="http://schemas.microsoft.com/office/2011/relationships/chartStyle" Target="style31.xml"/><Relationship Id="rId1" Type="http://schemas.openxmlformats.org/officeDocument/2006/relationships/oleObject" Target="file:///\\lmsasfile01\Analysis\QPR\Report\FY2023q1\New%20folder\Justification%20and%20calculation%20data.xlsx" TargetMode="External"/></Relationships>
</file>

<file path=ppt/charts/_rels/chartEx9.xml.rels><?xml version="1.0" encoding="UTF-8" standalone="yes"?>
<Relationships xmlns="http://schemas.openxmlformats.org/package/2006/relationships"><Relationship Id="rId3" Type="http://schemas.microsoft.com/office/2011/relationships/chartColorStyle" Target="colors32.xml"/><Relationship Id="rId2" Type="http://schemas.microsoft.com/office/2011/relationships/chartStyle" Target="style32.xml"/><Relationship Id="rId1" Type="http://schemas.openxmlformats.org/officeDocument/2006/relationships/oleObject" Target="file:///\\lmsasfile01\Analysis\QPR\Report\FY2023q1\New%20folder\Justification%20and%20calculation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7218395717236821E-2"/>
          <c:y val="9.3528938958607755E-2"/>
          <c:w val="0.54558216757352096"/>
          <c:h val="0.80286886673538926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92D05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FA6F-4FBA-838C-B37DE6FBA2C1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FA6F-4FBA-838C-B37DE6FBA2C1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5-FA6F-4FBA-838C-B37DE6FBA2C1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6F-4FBA-838C-B37DE6FBA2C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6F-4FBA-838C-B37DE6FBA2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Summary!$X$4:$Z$4</c:f>
              <c:strCache>
                <c:ptCount val="3"/>
                <c:pt idx="0">
                  <c:v>Goal Met</c:v>
                </c:pt>
                <c:pt idx="1">
                  <c:v>Goal Not Met &lt;5%</c:v>
                </c:pt>
                <c:pt idx="2">
                  <c:v>Goal Not Met &gt;5% </c:v>
                </c:pt>
              </c:strCache>
            </c:strRef>
          </c:cat>
          <c:val>
            <c:numRef>
              <c:f>Summary!$X$5:$Z$5</c:f>
              <c:numCache>
                <c:formatCode>0%</c:formatCode>
                <c:ptCount val="3"/>
                <c:pt idx="0">
                  <c:v>0</c:v>
                </c:pt>
                <c:pt idx="1">
                  <c:v>0.4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A6F-4FBA-838C-B37DE6FBA2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61"/>
      </c:doughnut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2690425700962749"/>
          <c:y val="0.10575192524290507"/>
          <c:w val="0.37309574299037257"/>
          <c:h val="0.86761366641852566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424242"/>
              </a:solidFill>
              <a:latin typeface="+mn-lt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941687015491211E-2"/>
          <c:y val="3.6554215688073953E-2"/>
          <c:w val="0.97125640389478674"/>
          <c:h val="0.96344578431192607"/>
        </c:manualLayout>
      </c:layout>
      <c:areaChart>
        <c:grouping val="standard"/>
        <c:varyColors val="0"/>
        <c:ser>
          <c:idx val="1"/>
          <c:order val="0"/>
          <c:tx>
            <c:strRef>
              <c:f>'Cust Ridership-02'!$C$1</c:f>
              <c:strCache>
                <c:ptCount val="1"/>
                <c:pt idx="0">
                  <c:v>Goal</c:v>
                </c:pt>
              </c:strCache>
            </c:strRef>
          </c:tx>
          <c:spPr>
            <a:solidFill>
              <a:srgbClr val="F3F3F3"/>
            </a:solidFill>
            <a:ln w="25400">
              <a:noFill/>
              <a:prstDash val="solid"/>
            </a:ln>
          </c:spPr>
          <c:cat>
            <c:strRef>
              <c:f>'Cust Ridership-02'!$A$2:$A$16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'Cust Ridership-02'!$C$2:$C$16</c:f>
              <c:numCache>
                <c:formatCode>General</c:formatCode>
                <c:ptCount val="15"/>
                <c:pt idx="0">
                  <c:v>145939</c:v>
                </c:pt>
                <c:pt idx="1">
                  <c:v>152212</c:v>
                </c:pt>
                <c:pt idx="2">
                  <c:v>162834</c:v>
                </c:pt>
                <c:pt idx="3">
                  <c:v>168721</c:v>
                </c:pt>
                <c:pt idx="4">
                  <c:v>168705</c:v>
                </c:pt>
                <c:pt idx="5">
                  <c:v>165860</c:v>
                </c:pt>
                <c:pt idx="6">
                  <c:v>173943</c:v>
                </c:pt>
                <c:pt idx="7">
                  <c:v>186906</c:v>
                </c:pt>
                <c:pt idx="8">
                  <c:v>192281</c:v>
                </c:pt>
                <c:pt idx="9">
                  <c:v>199120</c:v>
                </c:pt>
                <c:pt idx="10">
                  <c:v>206498</c:v>
                </c:pt>
                <c:pt idx="11">
                  <c:v>208790</c:v>
                </c:pt>
                <c:pt idx="12">
                  <c:v>157200</c:v>
                </c:pt>
                <c:pt idx="13">
                  <c:v>163300</c:v>
                </c:pt>
                <c:pt idx="14">
                  <c:v>178100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B9-4E72-915F-4FB387EC8A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855888"/>
        <c:axId val="1"/>
      </c:areaChart>
      <c:catAx>
        <c:axId val="2128558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50000"/>
        </c:scaling>
        <c:delete val="1"/>
        <c:axPos val="l"/>
        <c:numFmt formatCode="[&gt;999999]\ #,,&quot;M&quot;;#,&quot;K&quot;\ " sourceLinked="0"/>
        <c:majorTickMark val="none"/>
        <c:minorTickMark val="none"/>
        <c:tickLblPos val="nextTo"/>
        <c:crossAx val="212855888"/>
        <c:crosses val="autoZero"/>
        <c:crossBetween val="midCat"/>
        <c:majorUnit val="50000"/>
      </c:valAx>
      <c:spPr>
        <a:solidFill>
          <a:srgbClr val="00B050">
            <a:alpha val="30000"/>
          </a:srgbClr>
        </a:solidFill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03662332906061"/>
          <c:y val="0.1802553094780579"/>
          <c:w val="0.85670756271745097"/>
          <c:h val="0.673869175893414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'DayofWeek (NEW)'!$K$32</c:f>
              <c:strCache>
                <c:ptCount val="1"/>
                <c:pt idx="0">
                  <c:v>September 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6B4488D-7A62-4B05-A062-56E60766C28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F4BA-401E-B54A-A62E987C123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6D3D944-7FF8-46B9-9DB9-6309E704717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F4BA-401E-B54A-A62E987C123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93EF5C3-A591-453B-9604-F5C2AB50B4A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F4BA-401E-B54A-A62E987C123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11B7972-55D4-4A32-A9A4-656F7C25E0C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F4BA-401E-B54A-A62E987C123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3E0BF41-7CAA-40BF-9DF4-827913B271F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F4BA-401E-B54A-A62E987C123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62AE0E35-D40D-47B8-95A8-6B1F8FA1282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F4BA-401E-B54A-A62E987C123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A8D95F4C-3D96-45FC-AED7-4D6E9464119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F4BA-401E-B54A-A62E987C1239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'DayofWeek (NEW)'!$L$31:$R$31</c:f>
              <c:strCache>
                <c:ptCount val="7"/>
                <c:pt idx="0">
                  <c:v>Sun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</c:v>
                </c:pt>
                <c:pt idx="5">
                  <c:v>Fri</c:v>
                </c:pt>
                <c:pt idx="6">
                  <c:v>Sat</c:v>
                </c:pt>
              </c:strCache>
            </c:strRef>
          </c:cat>
          <c:val>
            <c:numRef>
              <c:f>'DayofWeek (NEW)'!$L$32:$R$32</c:f>
              <c:numCache>
                <c:formatCode>#,##0</c:formatCode>
                <c:ptCount val="7"/>
                <c:pt idx="0">
                  <c:v>70264</c:v>
                </c:pt>
                <c:pt idx="1">
                  <c:v>155621</c:v>
                </c:pt>
                <c:pt idx="2">
                  <c:v>186310</c:v>
                </c:pt>
                <c:pt idx="3">
                  <c:v>185820</c:v>
                </c:pt>
                <c:pt idx="4">
                  <c:v>183507</c:v>
                </c:pt>
                <c:pt idx="5">
                  <c:v>150322</c:v>
                </c:pt>
                <c:pt idx="6">
                  <c:v>93037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'DayofWeek (NEW)'!$L$34:$R$34</c15:f>
                <c15:dlblRangeCache>
                  <c:ptCount val="7"/>
                  <c:pt idx="0">
                    <c:v>61%</c:v>
                  </c:pt>
                  <c:pt idx="1">
                    <c:v>35%</c:v>
                  </c:pt>
                  <c:pt idx="2">
                    <c:v>42%</c:v>
                  </c:pt>
                  <c:pt idx="3">
                    <c:v>41%</c:v>
                  </c:pt>
                  <c:pt idx="4">
                    <c:v>40%</c:v>
                  </c:pt>
                  <c:pt idx="5">
                    <c:v>36%</c:v>
                  </c:pt>
                  <c:pt idx="6">
                    <c:v>54%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F4BA-401E-B54A-A62E987C1239}"/>
            </c:ext>
          </c:extLst>
        </c:ser>
        <c:ser>
          <c:idx val="1"/>
          <c:order val="1"/>
          <c:tx>
            <c:strRef>
              <c:f>'DayofWeek (NEW)'!$K$33</c:f>
              <c:strCache>
                <c:ptCount val="1"/>
                <c:pt idx="0">
                  <c:v>September 2019</c:v>
                </c:pt>
              </c:strCache>
            </c:strRef>
          </c:tx>
          <c:spPr>
            <a:solidFill>
              <a:srgbClr val="005E83"/>
            </a:solidFill>
            <a:ln>
              <a:noFill/>
            </a:ln>
            <a:effectLst/>
          </c:spPr>
          <c:invertIfNegative val="0"/>
          <c:cat>
            <c:strRef>
              <c:f>'DayofWeek (NEW)'!$L$31:$R$31</c:f>
              <c:strCache>
                <c:ptCount val="7"/>
                <c:pt idx="0">
                  <c:v>Sun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</c:v>
                </c:pt>
                <c:pt idx="5">
                  <c:v>Fri</c:v>
                </c:pt>
                <c:pt idx="6">
                  <c:v>Sat</c:v>
                </c:pt>
              </c:strCache>
            </c:strRef>
          </c:cat>
          <c:val>
            <c:numRef>
              <c:f>'DayofWeek (NEW)'!$L$33:$R$33</c:f>
              <c:numCache>
                <c:formatCode>#,##0</c:formatCode>
                <c:ptCount val="7"/>
                <c:pt idx="0">
                  <c:v>50903</c:v>
                </c:pt>
                <c:pt idx="1">
                  <c:v>264625</c:v>
                </c:pt>
                <c:pt idx="2">
                  <c:v>248725</c:v>
                </c:pt>
                <c:pt idx="3">
                  <c:v>251369</c:v>
                </c:pt>
                <c:pt idx="4">
                  <c:v>248991</c:v>
                </c:pt>
                <c:pt idx="5">
                  <c:v>258519</c:v>
                </c:pt>
                <c:pt idx="6">
                  <c:v>76745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4BA-401E-B54A-A62E987C12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100"/>
        <c:axId val="860959968"/>
        <c:axId val="860967456"/>
      </c:barChart>
      <c:catAx>
        <c:axId val="86095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0967456"/>
        <c:crosses val="autoZero"/>
        <c:auto val="1"/>
        <c:lblAlgn val="ctr"/>
        <c:lblOffset val="100"/>
        <c:noMultiLvlLbl val="0"/>
      </c:catAx>
      <c:valAx>
        <c:axId val="860967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&gt;999999]\ #,,&quot;M&quot;;#,&quot;K&quot;\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095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44641826351107"/>
          <c:y val="3.3398559130046251E-3"/>
          <c:w val="0.47049518092472031"/>
          <c:h val="0.235751473562614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3700839677606642E-2"/>
          <c:y val="5.1333349184298036E-2"/>
          <c:w val="0.90023537715476198"/>
          <c:h val="0.85769302383604251"/>
        </c:manualLayout>
      </c:layout>
      <c:lineChart>
        <c:grouping val="standard"/>
        <c:varyColors val="0"/>
        <c:ser>
          <c:idx val="0"/>
          <c:order val="0"/>
          <c:tx>
            <c:strRef>
              <c:f>'Hourly Activity (NEW)'!$B$3</c:f>
              <c:strCache>
                <c:ptCount val="1"/>
                <c:pt idx="0">
                  <c:v>Pre-COVID (09/19)</c:v>
                </c:pt>
              </c:strCache>
            </c:strRef>
          </c:tx>
          <c:spPr>
            <a:ln w="19050" cap="rnd">
              <a:solidFill>
                <a:srgbClr val="005E83"/>
              </a:solidFill>
              <a:round/>
            </a:ln>
            <a:effectLst/>
          </c:spPr>
          <c:marker>
            <c:symbol val="none"/>
          </c:marker>
          <c:cat>
            <c:strRef>
              <c:f>'Hourly System Activity'!$F$20:$F$42</c:f>
              <c:strCache>
                <c:ptCount val="21"/>
                <c:pt idx="2">
                  <c:v>6 A.M.</c:v>
                </c:pt>
                <c:pt idx="8">
                  <c:v>noon</c:v>
                </c:pt>
                <c:pt idx="14">
                  <c:v>6 P.M.</c:v>
                </c:pt>
                <c:pt idx="20">
                  <c:v>Midnight</c:v>
                </c:pt>
              </c:strCache>
            </c:strRef>
          </c:cat>
          <c:val>
            <c:numRef>
              <c:f>'Hourly Activity (NEW)'!$B$5:$B$27</c:f>
              <c:numCache>
                <c:formatCode>#,##0</c:formatCode>
                <c:ptCount val="23"/>
                <c:pt idx="0" formatCode="General">
                  <c:v>10</c:v>
                </c:pt>
                <c:pt idx="1">
                  <c:v>4215</c:v>
                </c:pt>
                <c:pt idx="2">
                  <c:v>16016</c:v>
                </c:pt>
                <c:pt idx="3">
                  <c:v>34331</c:v>
                </c:pt>
                <c:pt idx="4">
                  <c:v>51319</c:v>
                </c:pt>
                <c:pt idx="5">
                  <c:v>41015</c:v>
                </c:pt>
                <c:pt idx="6">
                  <c:v>19493</c:v>
                </c:pt>
                <c:pt idx="7">
                  <c:v>12634</c:v>
                </c:pt>
                <c:pt idx="8">
                  <c:v>11776</c:v>
                </c:pt>
                <c:pt idx="9">
                  <c:v>11991</c:v>
                </c:pt>
                <c:pt idx="10">
                  <c:v>13785</c:v>
                </c:pt>
                <c:pt idx="11">
                  <c:v>19560</c:v>
                </c:pt>
                <c:pt idx="12">
                  <c:v>32024</c:v>
                </c:pt>
                <c:pt idx="13">
                  <c:v>50267</c:v>
                </c:pt>
                <c:pt idx="14">
                  <c:v>46204</c:v>
                </c:pt>
                <c:pt idx="15">
                  <c:v>24323</c:v>
                </c:pt>
                <c:pt idx="16">
                  <c:v>12670</c:v>
                </c:pt>
                <c:pt idx="17">
                  <c:v>8749</c:v>
                </c:pt>
                <c:pt idx="18">
                  <c:v>7426</c:v>
                </c:pt>
                <c:pt idx="19">
                  <c:v>5815</c:v>
                </c:pt>
                <c:pt idx="20">
                  <c:v>2623</c:v>
                </c:pt>
                <c:pt idx="21" formatCode="General">
                  <c:v>513</c:v>
                </c:pt>
                <c:pt idx="22" formatCode="General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44-42B8-8984-4CF6A6FC4EE9}"/>
            </c:ext>
          </c:extLst>
        </c:ser>
        <c:ser>
          <c:idx val="1"/>
          <c:order val="1"/>
          <c:tx>
            <c:strRef>
              <c:f>'Hourly Activity (NEW)'!$C$3</c:f>
              <c:strCache>
                <c:ptCount val="1"/>
                <c:pt idx="0">
                  <c:v>COVID Bottom (4/20)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'Hourly System Activity'!$F$20:$F$42</c:f>
              <c:strCache>
                <c:ptCount val="21"/>
                <c:pt idx="2">
                  <c:v>6 A.M.</c:v>
                </c:pt>
                <c:pt idx="8">
                  <c:v>noon</c:v>
                </c:pt>
                <c:pt idx="14">
                  <c:v>6 P.M.</c:v>
                </c:pt>
                <c:pt idx="20">
                  <c:v>Midnight</c:v>
                </c:pt>
              </c:strCache>
            </c:strRef>
          </c:cat>
          <c:val>
            <c:numRef>
              <c:f>'Hourly Activity (NEW)'!$C$5:$C$27</c:f>
              <c:numCache>
                <c:formatCode>General</c:formatCode>
                <c:ptCount val="23"/>
                <c:pt idx="0">
                  <c:v>1</c:v>
                </c:pt>
                <c:pt idx="1">
                  <c:v>555</c:v>
                </c:pt>
                <c:pt idx="2" formatCode="#,##0">
                  <c:v>1782</c:v>
                </c:pt>
                <c:pt idx="3" formatCode="#,##0">
                  <c:v>2340</c:v>
                </c:pt>
                <c:pt idx="4" formatCode="#,##0">
                  <c:v>2139</c:v>
                </c:pt>
                <c:pt idx="5" formatCode="#,##0">
                  <c:v>1383</c:v>
                </c:pt>
                <c:pt idx="6" formatCode="#,##0">
                  <c:v>1086</c:v>
                </c:pt>
                <c:pt idx="7" formatCode="#,##0">
                  <c:v>1065</c:v>
                </c:pt>
                <c:pt idx="8" formatCode="#,##0">
                  <c:v>1049</c:v>
                </c:pt>
                <c:pt idx="9" formatCode="#,##0">
                  <c:v>1170</c:v>
                </c:pt>
                <c:pt idx="10" formatCode="#,##0">
                  <c:v>1451</c:v>
                </c:pt>
                <c:pt idx="11" formatCode="#,##0">
                  <c:v>1836</c:v>
                </c:pt>
                <c:pt idx="12" formatCode="#,##0">
                  <c:v>2298</c:v>
                </c:pt>
                <c:pt idx="13" formatCode="#,##0">
                  <c:v>2543</c:v>
                </c:pt>
                <c:pt idx="14" formatCode="#,##0">
                  <c:v>1745</c:v>
                </c:pt>
                <c:pt idx="15" formatCode="#,##0">
                  <c:v>1071</c:v>
                </c:pt>
                <c:pt idx="16">
                  <c:v>894</c:v>
                </c:pt>
                <c:pt idx="17">
                  <c:v>602</c:v>
                </c:pt>
                <c:pt idx="18">
                  <c:v>129</c:v>
                </c:pt>
                <c:pt idx="19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644-42B8-8984-4CF6A6FC4EE9}"/>
            </c:ext>
          </c:extLst>
        </c:ser>
        <c:ser>
          <c:idx val="3"/>
          <c:order val="2"/>
          <c:tx>
            <c:strRef>
              <c:f>'Hourly Activity (NEW)'!$D$3</c:f>
              <c:strCache>
                <c:ptCount val="1"/>
                <c:pt idx="0">
                  <c:v>Recent Month (08/23)</c:v>
                </c:pt>
              </c:strCache>
            </c:strRef>
          </c:tx>
          <c:spPr>
            <a:ln w="19050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'Hourly Activity (NEW)'!$D$5:$D$27</c:f>
              <c:numCache>
                <c:formatCode>#,##0</c:formatCode>
                <c:ptCount val="23"/>
                <c:pt idx="0" formatCode="General">
                  <c:v>29</c:v>
                </c:pt>
                <c:pt idx="1">
                  <c:v>1940</c:v>
                </c:pt>
                <c:pt idx="2">
                  <c:v>6112</c:v>
                </c:pt>
                <c:pt idx="3">
                  <c:v>12917</c:v>
                </c:pt>
                <c:pt idx="4">
                  <c:v>18163</c:v>
                </c:pt>
                <c:pt idx="5">
                  <c:v>12691</c:v>
                </c:pt>
                <c:pt idx="6">
                  <c:v>7346</c:v>
                </c:pt>
                <c:pt idx="7">
                  <c:v>6174</c:v>
                </c:pt>
                <c:pt idx="8">
                  <c:v>5962</c:v>
                </c:pt>
                <c:pt idx="9">
                  <c:v>6180</c:v>
                </c:pt>
                <c:pt idx="10">
                  <c:v>7101</c:v>
                </c:pt>
                <c:pt idx="11">
                  <c:v>9665</c:v>
                </c:pt>
                <c:pt idx="12">
                  <c:v>14356</c:v>
                </c:pt>
                <c:pt idx="13">
                  <c:v>19982</c:v>
                </c:pt>
                <c:pt idx="14">
                  <c:v>15306</c:v>
                </c:pt>
                <c:pt idx="15">
                  <c:v>8165</c:v>
                </c:pt>
                <c:pt idx="16">
                  <c:v>4735</c:v>
                </c:pt>
                <c:pt idx="17">
                  <c:v>3277</c:v>
                </c:pt>
                <c:pt idx="18">
                  <c:v>3100</c:v>
                </c:pt>
                <c:pt idx="19">
                  <c:v>2138</c:v>
                </c:pt>
                <c:pt idx="20">
                  <c:v>1039</c:v>
                </c:pt>
                <c:pt idx="21" formatCode="General">
                  <c:v>246</c:v>
                </c:pt>
                <c:pt idx="22" formatCode="General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644-42B8-8984-4CF6A6FC4EE9}"/>
            </c:ext>
          </c:extLst>
        </c:ser>
        <c:ser>
          <c:idx val="2"/>
          <c:order val="3"/>
          <c:tx>
            <c:strRef>
              <c:f>'Hourly Activity (NEW)'!$E$3</c:f>
              <c:strCache>
                <c:ptCount val="1"/>
                <c:pt idx="0">
                  <c:v>Current Month (09/23)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'Hourly System Activity'!$F$20:$F$42</c:f>
              <c:strCache>
                <c:ptCount val="21"/>
                <c:pt idx="2">
                  <c:v>6 A.M.</c:v>
                </c:pt>
                <c:pt idx="8">
                  <c:v>noon</c:v>
                </c:pt>
                <c:pt idx="14">
                  <c:v>6 P.M.</c:v>
                </c:pt>
                <c:pt idx="20">
                  <c:v>Midnight</c:v>
                </c:pt>
              </c:strCache>
            </c:strRef>
          </c:cat>
          <c:val>
            <c:numRef>
              <c:f>'Hourly Activity (NEW)'!$E$5:$E$27</c:f>
              <c:numCache>
                <c:formatCode>#,##0</c:formatCode>
                <c:ptCount val="23"/>
                <c:pt idx="0" formatCode="General">
                  <c:v>30</c:v>
                </c:pt>
                <c:pt idx="1">
                  <c:v>1992</c:v>
                </c:pt>
                <c:pt idx="2">
                  <c:v>6348</c:v>
                </c:pt>
                <c:pt idx="3">
                  <c:v>13456</c:v>
                </c:pt>
                <c:pt idx="4">
                  <c:v>19033</c:v>
                </c:pt>
                <c:pt idx="5">
                  <c:v>13257</c:v>
                </c:pt>
                <c:pt idx="6">
                  <c:v>7628</c:v>
                </c:pt>
                <c:pt idx="7">
                  <c:v>6177</c:v>
                </c:pt>
                <c:pt idx="8">
                  <c:v>6095</c:v>
                </c:pt>
                <c:pt idx="9">
                  <c:v>6380</c:v>
                </c:pt>
                <c:pt idx="10">
                  <c:v>7382</c:v>
                </c:pt>
                <c:pt idx="11">
                  <c:v>10091</c:v>
                </c:pt>
                <c:pt idx="12">
                  <c:v>15024</c:v>
                </c:pt>
                <c:pt idx="13">
                  <c:v>20048</c:v>
                </c:pt>
                <c:pt idx="14">
                  <c:v>15562</c:v>
                </c:pt>
                <c:pt idx="15">
                  <c:v>8472</c:v>
                </c:pt>
                <c:pt idx="16">
                  <c:v>4916</c:v>
                </c:pt>
                <c:pt idx="17">
                  <c:v>3524</c:v>
                </c:pt>
                <c:pt idx="18">
                  <c:v>3188</c:v>
                </c:pt>
                <c:pt idx="19">
                  <c:v>2227</c:v>
                </c:pt>
                <c:pt idx="20">
                  <c:v>1025</c:v>
                </c:pt>
                <c:pt idx="21" formatCode="General">
                  <c:v>193</c:v>
                </c:pt>
                <c:pt idx="22" formatCode="General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644-42B8-8984-4CF6A6FC4E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81371152"/>
        <c:axId val="1681364496"/>
      </c:lineChart>
      <c:catAx>
        <c:axId val="1681371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1364496"/>
        <c:crosses val="autoZero"/>
        <c:auto val="1"/>
        <c:lblAlgn val="ctr"/>
        <c:lblOffset val="100"/>
        <c:noMultiLvlLbl val="0"/>
      </c:catAx>
      <c:valAx>
        <c:axId val="168136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&gt;999999]\ #,,&quot;M&quot;;#,&quot;K&quot;\ 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1371152"/>
        <c:crosses val="autoZero"/>
        <c:crossBetween val="between"/>
        <c:majorUnit val="5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34460596271619"/>
          <c:y val="4.6267087276550996E-2"/>
          <c:w val="0.82531950333131432"/>
          <c:h val="0.79090754034294608"/>
        </c:manualLayout>
      </c:layout>
      <c:lineChart>
        <c:grouping val="standard"/>
        <c:varyColors val="0"/>
        <c:ser>
          <c:idx val="0"/>
          <c:order val="0"/>
          <c:tx>
            <c:strRef>
              <c:f>'Cust Ridership-02'!$B$1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'Cust Ridership-02'!$A$2:$A$16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'Cust Ridership-02'!$B$2:$B$16</c:f>
              <c:numCache>
                <c:formatCode>General</c:formatCode>
                <c:ptCount val="15"/>
                <c:pt idx="0">
                  <c:v>133858</c:v>
                </c:pt>
                <c:pt idx="1">
                  <c:v>143396</c:v>
                </c:pt>
                <c:pt idx="2">
                  <c:v>159760</c:v>
                </c:pt>
                <c:pt idx="3">
                  <c:v>159099</c:v>
                </c:pt>
                <c:pt idx="4">
                  <c:v>150242</c:v>
                </c:pt>
                <c:pt idx="5">
                  <c:v>130283</c:v>
                </c:pt>
                <c:pt idx="6">
                  <c:v>134140</c:v>
                </c:pt>
                <c:pt idx="7">
                  <c:v>151390</c:v>
                </c:pt>
                <c:pt idx="8">
                  <c:v>147265</c:v>
                </c:pt>
                <c:pt idx="9">
                  <c:v>159696</c:v>
                </c:pt>
                <c:pt idx="10">
                  <c:v>159918</c:v>
                </c:pt>
                <c:pt idx="11">
                  <c:v>158361</c:v>
                </c:pt>
                <c:pt idx="12">
                  <c:v>154825</c:v>
                </c:pt>
                <c:pt idx="13">
                  <c:v>166637</c:v>
                </c:pt>
                <c:pt idx="14">
                  <c:v>172051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D4-480B-9050-86D01B1F1736}"/>
            </c:ext>
          </c:extLst>
        </c:ser>
        <c:ser>
          <c:idx val="1"/>
          <c:order val="1"/>
          <c:tx>
            <c:strRef>
              <c:f>'Cust Ridership-02'!$C$1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  <a:effectLst/>
          </c:spPr>
          <c:marker>
            <c:symbol val="none"/>
          </c:marker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1-42D4-480B-9050-86D01B1F1736}"/>
              </c:ext>
            </c:extLst>
          </c:dPt>
          <c:dPt>
            <c:idx val="10"/>
            <c:bubble3D val="0"/>
            <c:extLst>
              <c:ext xmlns:c16="http://schemas.microsoft.com/office/drawing/2014/chart" uri="{C3380CC4-5D6E-409C-BE32-E72D297353CC}">
                <c16:uniqueId val="{00000002-42D4-480B-9050-86D01B1F1736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03-42D4-480B-9050-86D01B1F1736}"/>
              </c:ext>
            </c:extLst>
          </c:dPt>
          <c:dPt>
            <c:idx val="12"/>
            <c:bubble3D val="0"/>
            <c:extLst>
              <c:ext xmlns:c16="http://schemas.microsoft.com/office/drawing/2014/chart" uri="{C3380CC4-5D6E-409C-BE32-E72D297353CC}">
                <c16:uniqueId val="{00000004-42D4-480B-9050-86D01B1F1736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05-42D4-480B-9050-86D01B1F1736}"/>
              </c:ext>
            </c:extLst>
          </c:dPt>
          <c:dPt>
            <c:idx val="14"/>
            <c:bubble3D val="0"/>
            <c:extLst>
              <c:ext xmlns:c16="http://schemas.microsoft.com/office/drawing/2014/chart" uri="{C3380CC4-5D6E-409C-BE32-E72D297353CC}">
                <c16:uniqueId val="{00000006-42D4-480B-9050-86D01B1F1736}"/>
              </c:ext>
            </c:extLst>
          </c:dPt>
          <c:cat>
            <c:strRef>
              <c:f>'Cust Ridership-02'!$A$2:$A$16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'Cust Ridership-02'!$C$2:$C$16</c:f>
              <c:numCache>
                <c:formatCode>General</c:formatCode>
                <c:ptCount val="15"/>
                <c:pt idx="0">
                  <c:v>145939</c:v>
                </c:pt>
                <c:pt idx="1">
                  <c:v>152212</c:v>
                </c:pt>
                <c:pt idx="2">
                  <c:v>162834</c:v>
                </c:pt>
                <c:pt idx="3">
                  <c:v>168721</c:v>
                </c:pt>
                <c:pt idx="4">
                  <c:v>168705</c:v>
                </c:pt>
                <c:pt idx="5">
                  <c:v>165860</c:v>
                </c:pt>
                <c:pt idx="6">
                  <c:v>173943</c:v>
                </c:pt>
                <c:pt idx="7">
                  <c:v>186906</c:v>
                </c:pt>
                <c:pt idx="8">
                  <c:v>192281</c:v>
                </c:pt>
                <c:pt idx="9">
                  <c:v>199120</c:v>
                </c:pt>
                <c:pt idx="10">
                  <c:v>206498</c:v>
                </c:pt>
                <c:pt idx="11">
                  <c:v>208790</c:v>
                </c:pt>
                <c:pt idx="12">
                  <c:v>157200</c:v>
                </c:pt>
                <c:pt idx="13">
                  <c:v>163300</c:v>
                </c:pt>
                <c:pt idx="14">
                  <c:v>178100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2D4-480B-9050-86D01B1F17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3400688"/>
        <c:axId val="1"/>
      </c:lineChart>
      <c:catAx>
        <c:axId val="1263400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5000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333333"/>
                    </a:solidFill>
                    <a:latin typeface="Arial Narrow"/>
                    <a:ea typeface="Arial Narrow"/>
                    <a:cs typeface="Arial Narrow"/>
                  </a:defRPr>
                </a:pPr>
                <a:r>
                  <a:rPr lang="en-US" b="0"/>
                  <a:t>Average Weekday Trips</a:t>
                </a:r>
              </a:p>
            </c:rich>
          </c:tx>
          <c:overlay val="0"/>
        </c:title>
        <c:numFmt formatCode="[&gt;999999]\ #,,&quot;M&quot;;#,&quot;K&quot;\ 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63400688"/>
        <c:crosses val="autoZero"/>
        <c:crossBetween val="between"/>
        <c:majorUnit val="5000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0600449746672599"/>
          <c:y val="0.71516451068616427"/>
          <c:w val="0.77926214696641194"/>
          <c:h val="5.357309963890039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630" b="0" i="0" u="none" strike="noStrike" baseline="0">
              <a:solidFill>
                <a:srgbClr val="80808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072863695973352"/>
          <c:y val="4.43839974548636E-2"/>
          <c:w val="0.82706470194388026"/>
          <c:h val="0.80855929372464808"/>
        </c:manualLayout>
      </c:layout>
      <c:areaChart>
        <c:grouping val="stacked"/>
        <c:varyColors val="0"/>
        <c:ser>
          <c:idx val="0"/>
          <c:order val="0"/>
          <c:tx>
            <c:strRef>
              <c:f>'Dispatch Operated'!$B$1</c:f>
              <c:strCache>
                <c:ptCount val="1"/>
                <c:pt idx="0">
                  <c:v>% Dispatch Operated</c:v>
                </c:pt>
              </c:strCache>
            </c:strRef>
          </c:tx>
          <c:spPr>
            <a:solidFill>
              <a:srgbClr val="005E83"/>
            </a:solidFill>
            <a:ln w="28575">
              <a:solidFill>
                <a:sysClr val="window" lastClr="FFFFFF"/>
              </a:solidFill>
            </a:ln>
            <a:effectLst/>
          </c:spPr>
          <c:cat>
            <c:strRef>
              <c:f>'Dispatch Operated'!$A$2:$A$16</c:f>
              <c:strCache>
                <c:ptCount val="15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  <c:pt idx="12">
                  <c:v>Jul</c:v>
                </c:pt>
                <c:pt idx="13">
                  <c:v>Aug</c:v>
                </c:pt>
                <c:pt idx="14">
                  <c:v>Sep</c:v>
                </c:pt>
              </c:strCache>
            </c:strRef>
          </c:cat>
          <c:val>
            <c:numRef>
              <c:f>'Dispatch Operated'!$B$2:$B$16</c:f>
              <c:numCache>
                <c:formatCode>0%</c:formatCode>
                <c:ptCount val="15"/>
                <c:pt idx="0">
                  <c:v>0.96</c:v>
                </c:pt>
                <c:pt idx="1">
                  <c:v>0.97</c:v>
                </c:pt>
                <c:pt idx="2">
                  <c:v>0.93</c:v>
                </c:pt>
                <c:pt idx="3">
                  <c:v>0.96</c:v>
                </c:pt>
                <c:pt idx="4">
                  <c:v>0.95</c:v>
                </c:pt>
                <c:pt idx="5">
                  <c:v>0.92</c:v>
                </c:pt>
                <c:pt idx="6">
                  <c:v>0.92</c:v>
                </c:pt>
                <c:pt idx="7">
                  <c:v>0.96</c:v>
                </c:pt>
                <c:pt idx="8">
                  <c:v>0.96</c:v>
                </c:pt>
                <c:pt idx="9">
                  <c:v>0.97</c:v>
                </c:pt>
                <c:pt idx="10">
                  <c:v>0.98</c:v>
                </c:pt>
                <c:pt idx="11">
                  <c:v>0.99</c:v>
                </c:pt>
                <c:pt idx="12">
                  <c:v>0.99</c:v>
                </c:pt>
                <c:pt idx="13">
                  <c:v>0.99</c:v>
                </c:pt>
                <c:pt idx="14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1C-488D-A6DC-B41C70FF4E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8037008"/>
        <c:axId val="422507056"/>
      </c:areaChart>
      <c:catAx>
        <c:axId val="978037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507056"/>
        <c:crosses val="autoZero"/>
        <c:auto val="1"/>
        <c:lblAlgn val="ctr"/>
        <c:lblOffset val="100"/>
        <c:noMultiLvlLbl val="0"/>
      </c:catAx>
      <c:valAx>
        <c:axId val="4225070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of Operated Trips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037008"/>
        <c:crosses val="autoZero"/>
        <c:crossBetween val="midCat"/>
      </c:valAx>
      <c:spPr>
        <a:solidFill>
          <a:srgbClr val="FAA61A"/>
        </a:solidFill>
        <a:ln w="19050">
          <a:solidFill>
            <a:sysClr val="window" lastClr="FFFFFF"/>
          </a:solidFill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11652504684031"/>
          <c:y val="8.8888888888888892E-2"/>
          <c:w val="0.82297374199378182"/>
          <c:h val="0.75698274079376437"/>
        </c:manualLayout>
      </c:layout>
      <c:lineChart>
        <c:grouping val="standard"/>
        <c:varyColors val="0"/>
        <c:ser>
          <c:idx val="1"/>
          <c:order val="0"/>
          <c:tx>
            <c:strRef>
              <c:f>'Dispatch Operated'!$B$48</c:f>
              <c:strCache>
                <c:ptCount val="1"/>
                <c:pt idx="0">
                  <c:v>Weekday</c:v>
                </c:pt>
              </c:strCache>
            </c:strRef>
          </c:tx>
          <c:spPr>
            <a:ln w="28575" cap="rnd">
              <a:solidFill>
                <a:srgbClr val="FAA61A"/>
              </a:solidFill>
              <a:round/>
            </a:ln>
            <a:effectLst/>
          </c:spPr>
          <c:marker>
            <c:symbol val="none"/>
          </c:marker>
          <c:cat>
            <c:numRef>
              <c:f>'Dispatch Operated'!$A$50:$A$69</c:f>
              <c:numCache>
                <c:formatCode>General</c:formatCode>
                <c:ptCount val="20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</c:v>
                </c:pt>
                <c:pt idx="18">
                  <c:v>23</c:v>
                </c:pt>
                <c:pt idx="19">
                  <c:v>24</c:v>
                </c:pt>
              </c:numCache>
            </c:numRef>
          </c:cat>
          <c:val>
            <c:numRef>
              <c:f>'Dispatch Operated'!$B$49:$B$69</c:f>
              <c:numCache>
                <c:formatCode>0%_);\(0%\)</c:formatCode>
                <c:ptCount val="21"/>
                <c:pt idx="0">
                  <c:v>0.99</c:v>
                </c:pt>
                <c:pt idx="1">
                  <c:v>0.99</c:v>
                </c:pt>
                <c:pt idx="2">
                  <c:v>0.99</c:v>
                </c:pt>
                <c:pt idx="3">
                  <c:v>0.99</c:v>
                </c:pt>
                <c:pt idx="4">
                  <c:v>0.99</c:v>
                </c:pt>
                <c:pt idx="5">
                  <c:v>0.99</c:v>
                </c:pt>
                <c:pt idx="6">
                  <c:v>0.99</c:v>
                </c:pt>
                <c:pt idx="7">
                  <c:v>0.99</c:v>
                </c:pt>
                <c:pt idx="8">
                  <c:v>0.99</c:v>
                </c:pt>
                <c:pt idx="9">
                  <c:v>0.99</c:v>
                </c:pt>
                <c:pt idx="10">
                  <c:v>0.99</c:v>
                </c:pt>
                <c:pt idx="11">
                  <c:v>0.99</c:v>
                </c:pt>
                <c:pt idx="12">
                  <c:v>0.99</c:v>
                </c:pt>
                <c:pt idx="13">
                  <c:v>0.99</c:v>
                </c:pt>
                <c:pt idx="14">
                  <c:v>0.98</c:v>
                </c:pt>
                <c:pt idx="15">
                  <c:v>0.99</c:v>
                </c:pt>
                <c:pt idx="16">
                  <c:v>1</c:v>
                </c:pt>
                <c:pt idx="17">
                  <c:v>0.99</c:v>
                </c:pt>
                <c:pt idx="18">
                  <c:v>0.99</c:v>
                </c:pt>
                <c:pt idx="19">
                  <c:v>1</c:v>
                </c:pt>
                <c:pt idx="20">
                  <c:v>0.99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BAB-4D48-A14B-BB7DC24080A9}"/>
            </c:ext>
          </c:extLst>
        </c:ser>
        <c:ser>
          <c:idx val="2"/>
          <c:order val="1"/>
          <c:tx>
            <c:strRef>
              <c:f>'Dispatch Operated'!$C$48</c:f>
              <c:strCache>
                <c:ptCount val="1"/>
                <c:pt idx="0">
                  <c:v>Weekend</c:v>
                </c:pt>
              </c:strCache>
            </c:strRef>
          </c:tx>
          <c:spPr>
            <a:ln w="28575" cap="rnd">
              <a:solidFill>
                <a:srgbClr val="005E83"/>
              </a:solidFill>
              <a:round/>
            </a:ln>
            <a:effectLst/>
          </c:spPr>
          <c:marker>
            <c:symbol val="none"/>
          </c:marker>
          <c:cat>
            <c:numRef>
              <c:f>'Dispatch Operated'!$A$50:$A$69</c:f>
              <c:numCache>
                <c:formatCode>General</c:formatCode>
                <c:ptCount val="20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</c:v>
                </c:pt>
                <c:pt idx="18">
                  <c:v>23</c:v>
                </c:pt>
                <c:pt idx="19">
                  <c:v>24</c:v>
                </c:pt>
              </c:numCache>
            </c:numRef>
          </c:cat>
          <c:val>
            <c:numRef>
              <c:f>'Dispatch Operated'!$C$50:$C$69</c:f>
              <c:numCache>
                <c:formatCode>0%_);\(0%\)</c:formatCode>
                <c:ptCount val="20"/>
                <c:pt idx="0">
                  <c:v>0.98</c:v>
                </c:pt>
                <c:pt idx="1">
                  <c:v>0.98</c:v>
                </c:pt>
                <c:pt idx="2">
                  <c:v>0.99</c:v>
                </c:pt>
                <c:pt idx="3">
                  <c:v>0.98</c:v>
                </c:pt>
                <c:pt idx="4">
                  <c:v>0.98</c:v>
                </c:pt>
                <c:pt idx="5">
                  <c:v>0.98</c:v>
                </c:pt>
                <c:pt idx="6">
                  <c:v>0.98</c:v>
                </c:pt>
                <c:pt idx="7">
                  <c:v>0.99</c:v>
                </c:pt>
                <c:pt idx="8">
                  <c:v>0.96</c:v>
                </c:pt>
                <c:pt idx="9">
                  <c:v>0.97</c:v>
                </c:pt>
                <c:pt idx="10">
                  <c:v>0.97</c:v>
                </c:pt>
                <c:pt idx="11">
                  <c:v>0.97</c:v>
                </c:pt>
                <c:pt idx="12">
                  <c:v>0.98</c:v>
                </c:pt>
                <c:pt idx="13">
                  <c:v>0.98</c:v>
                </c:pt>
                <c:pt idx="14">
                  <c:v>0.99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0.99</c:v>
                </c:pt>
                <c:pt idx="19">
                  <c:v>0.98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BAB-4D48-A14B-BB7DC24080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29574992"/>
        <c:axId val="713248544"/>
      </c:lineChart>
      <c:catAx>
        <c:axId val="102957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3248544"/>
        <c:crosses val="autoZero"/>
        <c:auto val="1"/>
        <c:lblAlgn val="ctr"/>
        <c:lblOffset val="100"/>
        <c:noMultiLvlLbl val="0"/>
      </c:catAx>
      <c:valAx>
        <c:axId val="71324854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baseline="0">
                    <a:effectLst/>
                  </a:rPr>
                  <a:t>% of Operated Trips</a:t>
                </a:r>
                <a:endParaRPr lang="en-US" sz="9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_);\(0%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9574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686390778677461"/>
          <c:y val="0.64872630504520268"/>
          <c:w val="0.77389032509870304"/>
          <c:h val="0.15893358784697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7418773142354754E-2"/>
          <c:y val="3.8379702537182855E-2"/>
          <c:w val="0.67382002066367619"/>
          <c:h val="0.84843289588801396"/>
        </c:manualLayout>
      </c:layout>
      <c:lineChart>
        <c:grouping val="standard"/>
        <c:varyColors val="0"/>
        <c:ser>
          <c:idx val="4"/>
          <c:order val="0"/>
          <c:tx>
            <c:strRef>
              <c:f>'Dispatch Operated'!$F$25</c:f>
              <c:strCache>
                <c:ptCount val="1"/>
                <c:pt idx="0">
                  <c:v>Weather</c:v>
                </c:pt>
              </c:strCache>
            </c:strRef>
          </c:tx>
          <c:spPr>
            <a:ln w="28575" cap="rnd">
              <a:solidFill>
                <a:srgbClr val="222A35"/>
              </a:solidFill>
              <a:round/>
            </a:ln>
            <a:effectLst/>
          </c:spPr>
          <c:marker>
            <c:symbol val="none"/>
          </c:marker>
          <c:cat>
            <c:strRef>
              <c:f>'Dispatch Operated'!$A$32:$A$43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'Dispatch Operated'!$F$32:$F$43</c:f>
              <c:numCache>
                <c:formatCode>0.00%</c:formatCode>
                <c:ptCount val="12"/>
                <c:pt idx="0">
                  <c:v>0</c:v>
                </c:pt>
                <c:pt idx="1">
                  <c:v>1.1000000000000001E-3</c:v>
                </c:pt>
                <c:pt idx="2">
                  <c:v>1.4999999999999999E-2</c:v>
                </c:pt>
                <c:pt idx="3">
                  <c:v>1.0999999999999999E-2</c:v>
                </c:pt>
                <c:pt idx="4">
                  <c:v>8.2000000000000007E-3</c:v>
                </c:pt>
                <c:pt idx="5">
                  <c:v>2.1000000000000001E-2</c:v>
                </c:pt>
                <c:pt idx="6">
                  <c:v>1.6999999999999999E-3</c:v>
                </c:pt>
                <c:pt idx="7">
                  <c:v>3.7000000000000002E-3</c:v>
                </c:pt>
                <c:pt idx="8">
                  <c:v>1E-4</c:v>
                </c:pt>
                <c:pt idx="9">
                  <c:v>5.9999999999999995E-4</c:v>
                </c:pt>
                <c:pt idx="10">
                  <c:v>4.0000000000000002E-4</c:v>
                </c:pt>
                <c:pt idx="11">
                  <c:v>1E-4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8D-439D-AFE3-7FC75DF6AF27}"/>
            </c:ext>
          </c:extLst>
        </c:ser>
        <c:ser>
          <c:idx val="0"/>
          <c:order val="1"/>
          <c:tx>
            <c:strRef>
              <c:f>'Dispatch Operated'!$C$25</c:f>
              <c:strCache>
                <c:ptCount val="1"/>
                <c:pt idx="0">
                  <c:v>Major Incidents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'Dispatch Operated'!$A$32:$A$43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'Dispatch Operated'!$C$32:$C$43</c:f>
              <c:numCache>
                <c:formatCode>0.00%</c:formatCode>
                <c:ptCount val="12"/>
                <c:pt idx="0">
                  <c:v>5.5999999999999999E-3</c:v>
                </c:pt>
                <c:pt idx="1">
                  <c:v>3.5999999999999999E-3</c:v>
                </c:pt>
                <c:pt idx="2">
                  <c:v>9.2999999999999992E-3</c:v>
                </c:pt>
                <c:pt idx="3">
                  <c:v>0.01</c:v>
                </c:pt>
                <c:pt idx="4">
                  <c:v>1.2E-2</c:v>
                </c:pt>
                <c:pt idx="5">
                  <c:v>0.01</c:v>
                </c:pt>
                <c:pt idx="6">
                  <c:v>5.7000000000000002E-3</c:v>
                </c:pt>
                <c:pt idx="7">
                  <c:v>6.1999999999999998E-3</c:v>
                </c:pt>
                <c:pt idx="8">
                  <c:v>6.8999999999999999E-3</c:v>
                </c:pt>
                <c:pt idx="9">
                  <c:v>7.4000000000000003E-3</c:v>
                </c:pt>
                <c:pt idx="10">
                  <c:v>4.1000000000000003E-3</c:v>
                </c:pt>
                <c:pt idx="11">
                  <c:v>3.3999999999999998E-3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8D-439D-AFE3-7FC75DF6AF27}"/>
            </c:ext>
          </c:extLst>
        </c:ser>
        <c:ser>
          <c:idx val="2"/>
          <c:order val="2"/>
          <c:tx>
            <c:strRef>
              <c:f>'Dispatch Operated'!$D$25</c:f>
              <c:strCache>
                <c:ptCount val="1"/>
                <c:pt idx="0">
                  <c:v>Car Shortage</c:v>
                </c:pt>
              </c:strCache>
            </c:strRef>
          </c:tx>
          <c:spPr>
            <a:ln w="28575" cap="rnd">
              <a:solidFill>
                <a:srgbClr val="FFD347"/>
              </a:solidFill>
              <a:round/>
            </a:ln>
            <a:effectLst/>
          </c:spPr>
          <c:marker>
            <c:symbol val="none"/>
          </c:marker>
          <c:cat>
            <c:strRef>
              <c:f>'Dispatch Operated'!$A$32:$A$43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'Dispatch Operated'!$D$32:$D$43</c:f>
              <c:numCache>
                <c:formatCode>0.00%</c:formatCode>
                <c:ptCount val="12"/>
                <c:pt idx="0">
                  <c:v>2.0000000000000001E-4</c:v>
                </c:pt>
                <c:pt idx="1">
                  <c:v>1E-4</c:v>
                </c:pt>
                <c:pt idx="2">
                  <c:v>9.1000000000000004E-3</c:v>
                </c:pt>
                <c:pt idx="3">
                  <c:v>3.6999999999999998E-2</c:v>
                </c:pt>
                <c:pt idx="4">
                  <c:v>1.4E-3</c:v>
                </c:pt>
                <c:pt idx="5">
                  <c:v>2.3E-3</c:v>
                </c:pt>
                <c:pt idx="6">
                  <c:v>2.0000000000000001E-4</c:v>
                </c:pt>
                <c:pt idx="7">
                  <c:v>5.7000000000000002E-3</c:v>
                </c:pt>
                <c:pt idx="8">
                  <c:v>5.9999999999999995E-4</c:v>
                </c:pt>
                <c:pt idx="9">
                  <c:v>4.0000000000000002E-4</c:v>
                </c:pt>
                <c:pt idx="10">
                  <c:v>1.1000000000000001E-3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8D-439D-AFE3-7FC75DF6AF27}"/>
            </c:ext>
          </c:extLst>
        </c:ser>
        <c:ser>
          <c:idx val="3"/>
          <c:order val="3"/>
          <c:tx>
            <c:strRef>
              <c:f>'Dispatch Operated'!$E$25</c:f>
              <c:strCache>
                <c:ptCount val="1"/>
                <c:pt idx="0">
                  <c:v>Staffing Shortage</c:v>
                </c:pt>
              </c:strCache>
            </c:strRef>
          </c:tx>
          <c:spPr>
            <a:ln w="28575" cap="rnd">
              <a:solidFill>
                <a:srgbClr val="BF9000"/>
              </a:solidFill>
              <a:round/>
            </a:ln>
            <a:effectLst/>
          </c:spPr>
          <c:marker>
            <c:symbol val="none"/>
          </c:marker>
          <c:cat>
            <c:strRef>
              <c:f>'Dispatch Operated'!$A$32:$A$43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'Dispatch Operated'!$E$32:$E$43</c:f>
              <c:numCache>
                <c:formatCode>0.00%</c:formatCode>
                <c:ptCount val="12"/>
                <c:pt idx="0">
                  <c:v>2.4E-2</c:v>
                </c:pt>
                <c:pt idx="1">
                  <c:v>2.3E-2</c:v>
                </c:pt>
                <c:pt idx="2">
                  <c:v>3.9E-2</c:v>
                </c:pt>
                <c:pt idx="3">
                  <c:v>2.1999999999999999E-2</c:v>
                </c:pt>
                <c:pt idx="4">
                  <c:v>0.01</c:v>
                </c:pt>
                <c:pt idx="5">
                  <c:v>8.9999999999999993E-3</c:v>
                </c:pt>
                <c:pt idx="6">
                  <c:v>8.3000000000000001E-3</c:v>
                </c:pt>
                <c:pt idx="7">
                  <c:v>2.8E-3</c:v>
                </c:pt>
                <c:pt idx="8">
                  <c:v>4.4000000000000003E-3</c:v>
                </c:pt>
                <c:pt idx="9">
                  <c:v>1.5E-3</c:v>
                </c:pt>
                <c:pt idx="10">
                  <c:v>1.9E-3</c:v>
                </c:pt>
                <c:pt idx="11">
                  <c:v>2.9999999999999997E-4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38D-439D-AFE3-7FC75DF6AF27}"/>
            </c:ext>
          </c:extLst>
        </c:ser>
        <c:ser>
          <c:idx val="1"/>
          <c:order val="4"/>
          <c:tx>
            <c:strRef>
              <c:f>'Dispatch Operated'!$B$25</c:f>
              <c:strCache>
                <c:ptCount val="1"/>
                <c:pt idx="0">
                  <c:v>Undertermined Cause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'Dispatch Operated'!$A$32:$A$43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'Dispatch Operated'!$B$32:$B$43</c:f>
              <c:numCache>
                <c:formatCode>0.00%</c:formatCode>
                <c:ptCount val="12"/>
                <c:pt idx="0">
                  <c:v>1.4E-2</c:v>
                </c:pt>
                <c:pt idx="1">
                  <c:v>1.7999999999999999E-2</c:v>
                </c:pt>
                <c:pt idx="2">
                  <c:v>1.2E-2</c:v>
                </c:pt>
                <c:pt idx="3">
                  <c:v>2.9999999999999997E-4</c:v>
                </c:pt>
                <c:pt idx="4">
                  <c:v>2.5999999999999999E-3</c:v>
                </c:pt>
                <c:pt idx="5">
                  <c:v>4.0000000000000002E-4</c:v>
                </c:pt>
                <c:pt idx="6">
                  <c:v>0.01</c:v>
                </c:pt>
                <c:pt idx="7">
                  <c:v>2.2000000000000001E-3</c:v>
                </c:pt>
                <c:pt idx="8">
                  <c:v>2.2000000000000001E-3</c:v>
                </c:pt>
                <c:pt idx="9">
                  <c:v>1.8E-3</c:v>
                </c:pt>
                <c:pt idx="10">
                  <c:v>1.1999999999999999E-3</c:v>
                </c:pt>
                <c:pt idx="11">
                  <c:v>8.3000000000000001E-3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38D-439D-AFE3-7FC75DF6AF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22938976"/>
        <c:axId val="1"/>
      </c:lineChart>
      <c:catAx>
        <c:axId val="1522938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5229389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6035381463098617"/>
          <c:y val="5.1772702166330689E-2"/>
          <c:w val="0.23259270416506869"/>
          <c:h val="0.85561202527514923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825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[loading.xlsx]Sheet1!PivotTable5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28575" cap="rnd">
            <a:solidFill>
              <a:schemeClr val="accent6">
                <a:lumMod val="75000"/>
              </a:schemeClr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rgbClr val="FFC000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28575" cap="rnd">
            <a:solidFill>
              <a:srgbClr val="FFFF00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28575" cap="rnd">
            <a:solidFill>
              <a:srgbClr val="FFFF00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rgbClr val="FFC000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8575" cap="rnd">
            <a:solidFill>
              <a:schemeClr val="accent6">
                <a:lumMod val="75000"/>
              </a:schemeClr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 w="28575" cap="rnd">
            <a:solidFill>
              <a:schemeClr val="accent6">
                <a:lumMod val="7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 w="28575" cap="rnd">
            <a:solidFill>
              <a:srgbClr val="FFC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 w="28575" cap="rnd">
            <a:solidFill>
              <a:srgbClr val="FFFF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 w="28575" cap="rnd">
            <a:solidFill>
              <a:schemeClr val="accent6">
                <a:lumMod val="7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 w="28575" cap="rnd">
            <a:solidFill>
              <a:srgbClr val="FFC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 w="28575" cap="rnd">
            <a:solidFill>
              <a:srgbClr val="FFFF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6.2473627955926467E-2"/>
          <c:y val="4.9754468642219427E-2"/>
          <c:w val="0.80991112369413587"/>
          <c:h val="0.84531666920721937"/>
        </c:manualLayout>
      </c:layout>
      <c:lineChart>
        <c:grouping val="standard"/>
        <c:varyColors val="0"/>
        <c:ser>
          <c:idx val="0"/>
          <c:order val="0"/>
          <c:tx>
            <c:strRef>
              <c:f>Sheet1!$Z$11:$Z$12</c:f>
              <c:strCache>
                <c:ptCount val="1"/>
                <c:pt idx="0">
                  <c:v>Blue</c:v>
                </c:pt>
              </c:strCache>
            </c:strRef>
          </c:tx>
          <c:spPr>
            <a:ln w="19050" cap="rnd">
              <a:solidFill>
                <a:srgbClr val="00AEEF"/>
              </a:solidFill>
              <a:round/>
            </a:ln>
            <a:effectLst/>
          </c:spPr>
          <c:marker>
            <c:symbol val="none"/>
          </c:marker>
          <c:cat>
            <c:strRef>
              <c:f>Sheet1!$Y$13:$Y$36</c:f>
              <c:strCache>
                <c:ptCount val="2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  <c:pt idx="19">
                  <c:v>21</c:v>
                </c:pt>
                <c:pt idx="20">
                  <c:v>22</c:v>
                </c:pt>
                <c:pt idx="21">
                  <c:v>23</c:v>
                </c:pt>
                <c:pt idx="22">
                  <c:v>24</c:v>
                </c:pt>
              </c:strCache>
            </c:strRef>
          </c:cat>
          <c:val>
            <c:numRef>
              <c:f>Sheet1!$Z$13:$Z$36</c:f>
              <c:numCache>
                <c:formatCode>General</c:formatCode>
                <c:ptCount val="23"/>
                <c:pt idx="0">
                  <c:v>1.4492520016856301</c:v>
                </c:pt>
                <c:pt idx="3">
                  <c:v>9.5625352112676065</c:v>
                </c:pt>
                <c:pt idx="4">
                  <c:v>14.443911395403935</c:v>
                </c:pt>
                <c:pt idx="5">
                  <c:v>27.622954459561598</c:v>
                </c:pt>
                <c:pt idx="6">
                  <c:v>33.119397797750445</c:v>
                </c:pt>
                <c:pt idx="7">
                  <c:v>21.091160580223072</c:v>
                </c:pt>
                <c:pt idx="8">
                  <c:v>14.401770956316412</c:v>
                </c:pt>
                <c:pt idx="9">
                  <c:v>12.2809417989418</c:v>
                </c:pt>
                <c:pt idx="10">
                  <c:v>11.303709572566227</c:v>
                </c:pt>
                <c:pt idx="11">
                  <c:v>10.883501515025158</c:v>
                </c:pt>
                <c:pt idx="12">
                  <c:v>14.013628408628406</c:v>
                </c:pt>
                <c:pt idx="13">
                  <c:v>19.537679875871913</c:v>
                </c:pt>
                <c:pt idx="14">
                  <c:v>31.606865803258856</c:v>
                </c:pt>
                <c:pt idx="15">
                  <c:v>33.371951147175359</c:v>
                </c:pt>
                <c:pt idx="16">
                  <c:v>21.724750195160034</c:v>
                </c:pt>
                <c:pt idx="17">
                  <c:v>14.051242172710065</c:v>
                </c:pt>
                <c:pt idx="18">
                  <c:v>13.759904979716298</c:v>
                </c:pt>
                <c:pt idx="19">
                  <c:v>16.599524340986392</c:v>
                </c:pt>
                <c:pt idx="20">
                  <c:v>16.564504067958847</c:v>
                </c:pt>
                <c:pt idx="21">
                  <c:v>11.285991872710627</c:v>
                </c:pt>
                <c:pt idx="22">
                  <c:v>4.5056032939491582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F4-4E70-9E38-C809C6D64D20}"/>
            </c:ext>
          </c:extLst>
        </c:ser>
        <c:ser>
          <c:idx val="1"/>
          <c:order val="1"/>
          <c:tx>
            <c:strRef>
              <c:f>Sheet1!$AA$11:$AA$12</c:f>
              <c:strCache>
                <c:ptCount val="1"/>
                <c:pt idx="0">
                  <c:v>Green</c:v>
                </c:pt>
              </c:strCache>
            </c:strRef>
          </c:tx>
          <c:spPr>
            <a:ln w="19050" cap="rnd">
              <a:solidFill>
                <a:srgbClr val="00A656"/>
              </a:solidFill>
              <a:round/>
            </a:ln>
            <a:effectLst/>
          </c:spPr>
          <c:marker>
            <c:symbol val="none"/>
          </c:marker>
          <c:cat>
            <c:strRef>
              <c:f>Sheet1!$Y$13:$Y$36</c:f>
              <c:strCache>
                <c:ptCount val="2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  <c:pt idx="19">
                  <c:v>21</c:v>
                </c:pt>
                <c:pt idx="20">
                  <c:v>22</c:v>
                </c:pt>
                <c:pt idx="21">
                  <c:v>23</c:v>
                </c:pt>
                <c:pt idx="22">
                  <c:v>24</c:v>
                </c:pt>
              </c:strCache>
            </c:strRef>
          </c:cat>
          <c:val>
            <c:numRef>
              <c:f>Sheet1!$AA$13:$AA$36</c:f>
              <c:numCache>
                <c:formatCode>General</c:formatCode>
                <c:ptCount val="23"/>
                <c:pt idx="2">
                  <c:v>2.5031249999999998</c:v>
                </c:pt>
                <c:pt idx="3">
                  <c:v>5.6853411211162461</c:v>
                </c:pt>
                <c:pt idx="4">
                  <c:v>11.981209276959731</c:v>
                </c:pt>
                <c:pt idx="5">
                  <c:v>24.719230263849461</c:v>
                </c:pt>
                <c:pt idx="6">
                  <c:v>32.517720734126947</c:v>
                </c:pt>
                <c:pt idx="7">
                  <c:v>22.5557452811831</c:v>
                </c:pt>
                <c:pt idx="8">
                  <c:v>13.636374685175429</c:v>
                </c:pt>
                <c:pt idx="9">
                  <c:v>10.938339328537158</c:v>
                </c:pt>
                <c:pt idx="10">
                  <c:v>10.343886097152426</c:v>
                </c:pt>
                <c:pt idx="11">
                  <c:v>9.7596785643297181</c:v>
                </c:pt>
                <c:pt idx="12">
                  <c:v>12.32675717311767</c:v>
                </c:pt>
                <c:pt idx="13">
                  <c:v>18.371301221434205</c:v>
                </c:pt>
                <c:pt idx="14">
                  <c:v>29.489110520094549</c:v>
                </c:pt>
                <c:pt idx="15">
                  <c:v>34.399013722126938</c:v>
                </c:pt>
                <c:pt idx="16">
                  <c:v>20.352224037763257</c:v>
                </c:pt>
                <c:pt idx="17">
                  <c:v>13.203825475599674</c:v>
                </c:pt>
                <c:pt idx="18">
                  <c:v>11.569444444444434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BF4-4E70-9E38-C809C6D64D20}"/>
            </c:ext>
          </c:extLst>
        </c:ser>
        <c:ser>
          <c:idx val="2"/>
          <c:order val="2"/>
          <c:tx>
            <c:strRef>
              <c:f>Sheet1!$AB$11:$AB$12</c:f>
              <c:strCache>
                <c:ptCount val="1"/>
                <c:pt idx="0">
                  <c:v>Orange</c:v>
                </c:pt>
              </c:strCache>
            </c:strRef>
          </c:tx>
          <c:spPr>
            <a:ln w="19050" cap="rnd">
              <a:solidFill>
                <a:srgbClr val="FAA61A"/>
              </a:solidFill>
              <a:round/>
            </a:ln>
            <a:effectLst/>
          </c:spPr>
          <c:marker>
            <c:symbol val="none"/>
          </c:marker>
          <c:cat>
            <c:strRef>
              <c:f>Sheet1!$Y$13:$Y$36</c:f>
              <c:strCache>
                <c:ptCount val="2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  <c:pt idx="19">
                  <c:v>21</c:v>
                </c:pt>
                <c:pt idx="20">
                  <c:v>22</c:v>
                </c:pt>
                <c:pt idx="21">
                  <c:v>23</c:v>
                </c:pt>
                <c:pt idx="22">
                  <c:v>24</c:v>
                </c:pt>
              </c:strCache>
            </c:strRef>
          </c:cat>
          <c:val>
            <c:numRef>
              <c:f>Sheet1!$AB$13:$AB$36</c:f>
              <c:numCache>
                <c:formatCode>General</c:formatCode>
                <c:ptCount val="23"/>
                <c:pt idx="0">
                  <c:v>2.8227574750830562</c:v>
                </c:pt>
                <c:pt idx="1">
                  <c:v>0</c:v>
                </c:pt>
                <c:pt idx="2">
                  <c:v>8.0654761904761898</c:v>
                </c:pt>
                <c:pt idx="3">
                  <c:v>5.0195532646048093</c:v>
                </c:pt>
                <c:pt idx="4">
                  <c:v>9.9066218503718542</c:v>
                </c:pt>
                <c:pt idx="5">
                  <c:v>20.609027600306664</c:v>
                </c:pt>
                <c:pt idx="6">
                  <c:v>21.02060992375953</c:v>
                </c:pt>
                <c:pt idx="7">
                  <c:v>14.713659384055184</c:v>
                </c:pt>
                <c:pt idx="8">
                  <c:v>10.816737770193399</c:v>
                </c:pt>
                <c:pt idx="9">
                  <c:v>10.268614423401656</c:v>
                </c:pt>
                <c:pt idx="10">
                  <c:v>11.581123864002178</c:v>
                </c:pt>
                <c:pt idx="11">
                  <c:v>11.116655213302067</c:v>
                </c:pt>
                <c:pt idx="12">
                  <c:v>11.937538359788363</c:v>
                </c:pt>
                <c:pt idx="13">
                  <c:v>17.297392014612445</c:v>
                </c:pt>
                <c:pt idx="14">
                  <c:v>24.744246665652415</c:v>
                </c:pt>
                <c:pt idx="15">
                  <c:v>27.999993640618658</c:v>
                </c:pt>
                <c:pt idx="16">
                  <c:v>18.433746007363521</c:v>
                </c:pt>
                <c:pt idx="17">
                  <c:v>12.057455683003131</c:v>
                </c:pt>
                <c:pt idx="18">
                  <c:v>10.723502093144946</c:v>
                </c:pt>
                <c:pt idx="19">
                  <c:v>14.060073873299322</c:v>
                </c:pt>
                <c:pt idx="20">
                  <c:v>15.416419114374719</c:v>
                </c:pt>
                <c:pt idx="21">
                  <c:v>11.358610929081111</c:v>
                </c:pt>
                <c:pt idx="22">
                  <c:v>5.597145096283028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BF4-4E70-9E38-C809C6D64D20}"/>
            </c:ext>
          </c:extLst>
        </c:ser>
        <c:ser>
          <c:idx val="3"/>
          <c:order val="3"/>
          <c:tx>
            <c:strRef>
              <c:f>Sheet1!$AC$11:$AC$12</c:f>
              <c:strCache>
                <c:ptCount val="1"/>
                <c:pt idx="0">
                  <c:v>Red</c:v>
                </c:pt>
              </c:strCache>
            </c:strRef>
          </c:tx>
          <c:spPr>
            <a:ln w="19050" cap="rnd">
              <a:solidFill>
                <a:srgbClr val="ED1C24"/>
              </a:solidFill>
              <a:round/>
            </a:ln>
            <a:effectLst/>
          </c:spPr>
          <c:marker>
            <c:symbol val="none"/>
          </c:marker>
          <c:cat>
            <c:strRef>
              <c:f>Sheet1!$Y$13:$Y$36</c:f>
              <c:strCache>
                <c:ptCount val="2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  <c:pt idx="19">
                  <c:v>21</c:v>
                </c:pt>
                <c:pt idx="20">
                  <c:v>22</c:v>
                </c:pt>
                <c:pt idx="21">
                  <c:v>23</c:v>
                </c:pt>
                <c:pt idx="22">
                  <c:v>24</c:v>
                </c:pt>
              </c:strCache>
            </c:strRef>
          </c:cat>
          <c:val>
            <c:numRef>
              <c:f>Sheet1!$AC$13:$AC$36</c:f>
              <c:numCache>
                <c:formatCode>General</c:formatCode>
                <c:ptCount val="23"/>
                <c:pt idx="3">
                  <c:v>13.754126984126984</c:v>
                </c:pt>
                <c:pt idx="4">
                  <c:v>16.849141771488465</c:v>
                </c:pt>
                <c:pt idx="5">
                  <c:v>30.762494739057257</c:v>
                </c:pt>
                <c:pt idx="6">
                  <c:v>38.810107212475614</c:v>
                </c:pt>
                <c:pt idx="7">
                  <c:v>24.476066217732889</c:v>
                </c:pt>
                <c:pt idx="8">
                  <c:v>16.279997060552599</c:v>
                </c:pt>
                <c:pt idx="9">
                  <c:v>14.575781999616209</c:v>
                </c:pt>
                <c:pt idx="10">
                  <c:v>14.419204104270662</c:v>
                </c:pt>
                <c:pt idx="11">
                  <c:v>14.427630285152395</c:v>
                </c:pt>
                <c:pt idx="12">
                  <c:v>16.618878334292848</c:v>
                </c:pt>
                <c:pt idx="13">
                  <c:v>22.632623917449781</c:v>
                </c:pt>
                <c:pt idx="14">
                  <c:v>34.433314468968106</c:v>
                </c:pt>
                <c:pt idx="15">
                  <c:v>43.012223512711316</c:v>
                </c:pt>
                <c:pt idx="16">
                  <c:v>27.016019724936665</c:v>
                </c:pt>
                <c:pt idx="17">
                  <c:v>15.791782989019156</c:v>
                </c:pt>
                <c:pt idx="18">
                  <c:v>14.983744855967091</c:v>
                </c:pt>
                <c:pt idx="19">
                  <c:v>17.760912698412703</c:v>
                </c:pt>
                <c:pt idx="20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BF4-4E70-9E38-C809C6D64D20}"/>
            </c:ext>
          </c:extLst>
        </c:ser>
        <c:ser>
          <c:idx val="4"/>
          <c:order val="4"/>
          <c:tx>
            <c:strRef>
              <c:f>Sheet1!$AD$11:$AD$12</c:f>
              <c:strCache>
                <c:ptCount val="1"/>
                <c:pt idx="0">
                  <c:v>Yellow</c:v>
                </c:pt>
              </c:strCache>
            </c:strRef>
          </c:tx>
          <c:spPr>
            <a:ln w="19050" cap="rnd">
              <a:solidFill>
                <a:srgbClr val="FFEA00"/>
              </a:solidFill>
              <a:round/>
            </a:ln>
            <a:effectLst/>
          </c:spPr>
          <c:marker>
            <c:symbol val="none"/>
          </c:marker>
          <c:cat>
            <c:strRef>
              <c:f>Sheet1!$Y$13:$Y$36</c:f>
              <c:strCache>
                <c:ptCount val="2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  <c:pt idx="19">
                  <c:v>21</c:v>
                </c:pt>
                <c:pt idx="20">
                  <c:v>22</c:v>
                </c:pt>
                <c:pt idx="21">
                  <c:v>23</c:v>
                </c:pt>
                <c:pt idx="22">
                  <c:v>24</c:v>
                </c:pt>
              </c:strCache>
            </c:strRef>
          </c:cat>
          <c:val>
            <c:numRef>
              <c:f>Sheet1!$AD$13:$AD$36</c:f>
              <c:numCache>
                <c:formatCode>General</c:formatCode>
                <c:ptCount val="23"/>
                <c:pt idx="0">
                  <c:v>2.0483077905491704</c:v>
                </c:pt>
                <c:pt idx="2">
                  <c:v>3.2988888888888885</c:v>
                </c:pt>
                <c:pt idx="3">
                  <c:v>13.227328195247274</c:v>
                </c:pt>
                <c:pt idx="4">
                  <c:v>21.314345119285246</c:v>
                </c:pt>
                <c:pt idx="5">
                  <c:v>37.460099526839642</c:v>
                </c:pt>
                <c:pt idx="6">
                  <c:v>46.382754517456043</c:v>
                </c:pt>
                <c:pt idx="7">
                  <c:v>29.238885014721831</c:v>
                </c:pt>
                <c:pt idx="8">
                  <c:v>19.011981033452805</c:v>
                </c:pt>
                <c:pt idx="9">
                  <c:v>16.760889064767188</c:v>
                </c:pt>
                <c:pt idx="10">
                  <c:v>15.652881512217609</c:v>
                </c:pt>
                <c:pt idx="11">
                  <c:v>15.73074441296821</c:v>
                </c:pt>
                <c:pt idx="12">
                  <c:v>19.240828474246854</c:v>
                </c:pt>
                <c:pt idx="13">
                  <c:v>27.880869638635588</c:v>
                </c:pt>
                <c:pt idx="14">
                  <c:v>42.284590493681385</c:v>
                </c:pt>
                <c:pt idx="15">
                  <c:v>48.052456140350849</c:v>
                </c:pt>
                <c:pt idx="16">
                  <c:v>31.283508527524475</c:v>
                </c:pt>
                <c:pt idx="17">
                  <c:v>18.783123346560835</c:v>
                </c:pt>
                <c:pt idx="18">
                  <c:v>16.913922975997529</c:v>
                </c:pt>
                <c:pt idx="19">
                  <c:v>21.111788284814597</c:v>
                </c:pt>
                <c:pt idx="20">
                  <c:v>25.727939198278182</c:v>
                </c:pt>
                <c:pt idx="21">
                  <c:v>18.35126338132152</c:v>
                </c:pt>
                <c:pt idx="22">
                  <c:v>9.0397574123989202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BF4-4E70-9E38-C809C6D64D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8654064"/>
        <c:axId val="808640336"/>
      </c:lineChart>
      <c:catAx>
        <c:axId val="80865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8640336"/>
        <c:crosses val="autoZero"/>
        <c:auto val="1"/>
        <c:lblAlgn val="ctr"/>
        <c:lblOffset val="100"/>
        <c:noMultiLvlLbl val="0"/>
      </c:catAx>
      <c:valAx>
        <c:axId val="808640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8654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386978886466005"/>
          <c:y val="0.16283818060263594"/>
          <c:w val="0.12613021113533998"/>
          <c:h val="0.631657366315145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910424658456149E-2"/>
          <c:y val="4.6267087276550996E-2"/>
          <c:w val="0.89048018036207011"/>
          <c:h val="0.78977917981072554"/>
        </c:manualLayout>
      </c:layout>
      <c:lineChart>
        <c:grouping val="standard"/>
        <c:varyColors val="0"/>
        <c:ser>
          <c:idx val="0"/>
          <c:order val="0"/>
          <c:tx>
            <c:strRef>
              <c:f>'On-Time Train-04'!$B$1</c:f>
              <c:strCache>
                <c:ptCount val="1"/>
                <c:pt idx="0">
                  <c:v>Daily TOT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'On-Time Train-04'!$A$2:$A$16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'On-Time Train-04'!$B$2:$B$16</c:f>
              <c:numCache>
                <c:formatCode>General</c:formatCode>
                <c:ptCount val="15"/>
                <c:pt idx="0">
                  <c:v>0.73129744451526912</c:v>
                </c:pt>
                <c:pt idx="1">
                  <c:v>0.72274266365688489</c:v>
                </c:pt>
                <c:pt idx="2">
                  <c:v>0.77162265034842181</c:v>
                </c:pt>
                <c:pt idx="3">
                  <c:v>0.80408579027785643</c:v>
                </c:pt>
                <c:pt idx="4">
                  <c:v>0.76571026227776795</c:v>
                </c:pt>
                <c:pt idx="5">
                  <c:v>0.56187686588182284</c:v>
                </c:pt>
                <c:pt idx="6">
                  <c:v>0.50578796561604589</c:v>
                </c:pt>
                <c:pt idx="7">
                  <c:v>0.6275507000690651</c:v>
                </c:pt>
                <c:pt idx="8">
                  <c:v>0.55842504009290495</c:v>
                </c:pt>
                <c:pt idx="9">
                  <c:v>0.79932794906561344</c:v>
                </c:pt>
                <c:pt idx="10">
                  <c:v>0.75894854586129756</c:v>
                </c:pt>
                <c:pt idx="11">
                  <c:v>0.82932541269206606</c:v>
                </c:pt>
                <c:pt idx="12">
                  <c:v>0.80845086908175812</c:v>
                </c:pt>
                <c:pt idx="13">
                  <c:v>0.83416087388282023</c:v>
                </c:pt>
                <c:pt idx="14">
                  <c:v>0.8727315166015055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E4-4212-9A40-EFA74485EFF2}"/>
            </c:ext>
          </c:extLst>
        </c:ser>
        <c:ser>
          <c:idx val="1"/>
          <c:order val="1"/>
          <c:tx>
            <c:strRef>
              <c:f>'On-Time Train-04'!$C$1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'On-Time Train-04'!$A$2:$A$16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'On-Time Train-04'!$C$2:$C$16</c:f>
              <c:numCache>
                <c:formatCode>General</c:formatCode>
                <c:ptCount val="15"/>
                <c:pt idx="0">
                  <c:v>0.91</c:v>
                </c:pt>
                <c:pt idx="1">
                  <c:v>0.91</c:v>
                </c:pt>
                <c:pt idx="2">
                  <c:v>0.91</c:v>
                </c:pt>
                <c:pt idx="3">
                  <c:v>0.91</c:v>
                </c:pt>
                <c:pt idx="4">
                  <c:v>0.91</c:v>
                </c:pt>
                <c:pt idx="5">
                  <c:v>0.91</c:v>
                </c:pt>
                <c:pt idx="6">
                  <c:v>0.91</c:v>
                </c:pt>
                <c:pt idx="7">
                  <c:v>0.91</c:v>
                </c:pt>
                <c:pt idx="8">
                  <c:v>0.91</c:v>
                </c:pt>
                <c:pt idx="9">
                  <c:v>0.91</c:v>
                </c:pt>
                <c:pt idx="10">
                  <c:v>0.91</c:v>
                </c:pt>
                <c:pt idx="11">
                  <c:v>0.91</c:v>
                </c:pt>
                <c:pt idx="12">
                  <c:v>0.91</c:v>
                </c:pt>
                <c:pt idx="13">
                  <c:v>0.91</c:v>
                </c:pt>
                <c:pt idx="14">
                  <c:v>0.91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4E4-4212-9A40-EFA74485EF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4815056"/>
        <c:axId val="1"/>
      </c:lineChart>
      <c:catAx>
        <c:axId val="151481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.4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14815056"/>
        <c:crosses val="autoZero"/>
        <c:crossBetween val="between"/>
        <c:majorUnit val="0.1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3.7180678334506154E-2"/>
          <c:y val="0.70334636410548257"/>
          <c:w val="0.91926021951175574"/>
          <c:h val="9.7189679403666671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690" b="0" i="0" u="none" strike="noStrike" baseline="0">
              <a:solidFill>
                <a:srgbClr val="80808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910424658456149E-2"/>
          <c:y val="4.6267087276550996E-2"/>
          <c:w val="0.89048018036207011"/>
          <c:h val="0.78977917981072554"/>
        </c:manualLayout>
      </c:layout>
      <c:lineChart>
        <c:grouping val="standard"/>
        <c:varyColors val="0"/>
        <c:ser>
          <c:idx val="3"/>
          <c:order val="0"/>
          <c:tx>
            <c:strRef>
              <c:f>'On-Time Train-04'!$G$1</c:f>
              <c:strCache>
                <c:ptCount val="1"/>
                <c:pt idx="0">
                  <c:v>Peak TOT</c:v>
                </c:pt>
              </c:strCache>
            </c:strRef>
          </c:tx>
          <c:spPr>
            <a:ln w="12700">
              <a:solidFill>
                <a:srgbClr val="0070C0"/>
              </a:solidFill>
            </a:ln>
          </c:spPr>
          <c:marker>
            <c:symbol val="diamond"/>
            <c:size val="5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cat>
            <c:strRef>
              <c:f>'On-Time Train-04'!$A$2:$A$16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'On-Time Train-04'!$G$2:$G$16</c:f>
              <c:numCache>
                <c:formatCode>General</c:formatCode>
                <c:ptCount val="15"/>
                <c:pt idx="0">
                  <c:v>0.731578947368421</c:v>
                </c:pt>
                <c:pt idx="1">
                  <c:v>0.74036261221615896</c:v>
                </c:pt>
                <c:pt idx="2">
                  <c:v>0.68497109826589597</c:v>
                </c:pt>
                <c:pt idx="3">
                  <c:v>0.80688956433637304</c:v>
                </c:pt>
                <c:pt idx="4">
                  <c:v>0.72283150548354902</c:v>
                </c:pt>
                <c:pt idx="5">
                  <c:v>0.54632396891811097</c:v>
                </c:pt>
                <c:pt idx="6">
                  <c:v>0.449093444909344</c:v>
                </c:pt>
                <c:pt idx="7">
                  <c:v>0.63201937899141203</c:v>
                </c:pt>
                <c:pt idx="8">
                  <c:v>0.51191559032199396</c:v>
                </c:pt>
                <c:pt idx="9">
                  <c:v>0.74665271970000002</c:v>
                </c:pt>
                <c:pt idx="10">
                  <c:v>0.73135125509999999</c:v>
                </c:pt>
                <c:pt idx="11">
                  <c:v>0.83901515149999994</c:v>
                </c:pt>
                <c:pt idx="12">
                  <c:v>0.80833333330000001</c:v>
                </c:pt>
                <c:pt idx="13">
                  <c:v>0.83025362319999996</c:v>
                </c:pt>
                <c:pt idx="14">
                  <c:v>0.86915254239999995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1B-4FBF-9943-0ACA7A0349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6364415"/>
        <c:axId val="1"/>
      </c:lineChart>
      <c:catAx>
        <c:axId val="216364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"/>
          <c:min val="0.4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6364415"/>
        <c:crosses val="autoZero"/>
        <c:crossBetween val="between"/>
        <c:majorUnit val="0.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161624682059495E-2"/>
          <c:y val="4.7916898822184216E-3"/>
          <c:w val="0.88257959444820089"/>
          <c:h val="1"/>
        </c:manualLayout>
      </c:layout>
      <c:doughnutChart>
        <c:varyColors val="1"/>
        <c:ser>
          <c:idx val="0"/>
          <c:order val="0"/>
          <c:tx>
            <c:strRef>
              <c:f>'Delay Detail_Pie Charts_FY24 Q1'!$Q$11</c:f>
              <c:strCache>
                <c:ptCount val="1"/>
                <c:pt idx="0">
                  <c:v>Trains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dPt>
            <c:idx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93F-4D2B-A352-EEA8859F1AB5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93F-4D2B-A352-EEA8859F1AB5}"/>
              </c:ext>
            </c:extLst>
          </c:dPt>
          <c:dLbls>
            <c:delete val="1"/>
          </c:dLbls>
          <c:cat>
            <c:strRef>
              <c:f>'Delay Detail_Pie Charts_FY24 Q1'!$N$12:$N$13</c:f>
              <c:strCache>
                <c:ptCount val="2"/>
                <c:pt idx="0">
                  <c:v>Internal</c:v>
                </c:pt>
                <c:pt idx="1">
                  <c:v>External</c:v>
                </c:pt>
              </c:strCache>
            </c:strRef>
          </c:cat>
          <c:val>
            <c:numRef>
              <c:f>'Delay Detail_Pie Charts_FY24 Q1'!$Q$12:$Q$13</c:f>
              <c:numCache>
                <c:formatCode>General</c:formatCode>
                <c:ptCount val="2"/>
                <c:pt idx="0">
                  <c:v>2497</c:v>
                </c:pt>
                <c:pt idx="1">
                  <c:v>6406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3F-4D2B-A352-EEA8859F1A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543979680425328E-2"/>
          <c:y val="4.6260744364186306E-2"/>
          <c:w val="0.88841819212542505"/>
          <c:h val="0.78560247748307133"/>
        </c:manualLayout>
      </c:layout>
      <c:lineChart>
        <c:grouping val="standard"/>
        <c:varyColors val="0"/>
        <c:ser>
          <c:idx val="2"/>
          <c:order val="0"/>
          <c:tx>
            <c:strRef>
              <c:f>'On-Time Cust-03'!$F$1</c:f>
              <c:strCache>
                <c:ptCount val="1"/>
                <c:pt idx="0">
                  <c:v>Peak POT</c:v>
                </c:pt>
              </c:strCache>
            </c:strRef>
          </c:tx>
          <c:spPr>
            <a:ln w="12700">
              <a:solidFill>
                <a:srgbClr val="0070C0"/>
              </a:solidFill>
            </a:ln>
          </c:spPr>
          <c:marker>
            <c:symbol val="diamond"/>
            <c:size val="5"/>
            <c:spPr>
              <a:solidFill>
                <a:srgbClr val="0070C0"/>
              </a:solidFill>
              <a:ln w="12700">
                <a:solidFill>
                  <a:srgbClr val="0070C0"/>
                </a:solidFill>
              </a:ln>
            </c:spPr>
          </c:marker>
          <c:cat>
            <c:strRef>
              <c:f>'On-Time Cust-03'!$A$2:$A$16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'On-Time Cust-03'!$F$2:$F$16</c:f>
              <c:numCache>
                <c:formatCode>General</c:formatCode>
                <c:ptCount val="15"/>
                <c:pt idx="0">
                  <c:v>0.86867499999999997</c:v>
                </c:pt>
                <c:pt idx="1">
                  <c:v>0.87018181818181795</c:v>
                </c:pt>
                <c:pt idx="2">
                  <c:v>0.83307500000000001</c:v>
                </c:pt>
                <c:pt idx="3">
                  <c:v>0.87770000000000004</c:v>
                </c:pt>
                <c:pt idx="4">
                  <c:v>0.87082499999999996</c:v>
                </c:pt>
                <c:pt idx="5">
                  <c:v>0.78969047619047605</c:v>
                </c:pt>
                <c:pt idx="6">
                  <c:v>0.56857142857142895</c:v>
                </c:pt>
                <c:pt idx="7">
                  <c:v>0.86052631578947403</c:v>
                </c:pt>
                <c:pt idx="8">
                  <c:v>0.80289130434782596</c:v>
                </c:pt>
                <c:pt idx="9">
                  <c:v>0.90232500000000004</c:v>
                </c:pt>
                <c:pt idx="10">
                  <c:v>0.89775004219999999</c:v>
                </c:pt>
                <c:pt idx="11">
                  <c:v>0.92846046729999998</c:v>
                </c:pt>
                <c:pt idx="12">
                  <c:v>0.90440839049999999</c:v>
                </c:pt>
                <c:pt idx="13">
                  <c:v>0.92534373319999996</c:v>
                </c:pt>
                <c:pt idx="14">
                  <c:v>0.93185816759999995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80C-42AB-A803-E57DEA45C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0426256"/>
        <c:axId val="1"/>
      </c:lineChart>
      <c:catAx>
        <c:axId val="1100426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1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"/>
          <c:min val="0.5"/>
        </c:scaling>
        <c:delete val="0"/>
        <c:axPos val="l"/>
        <c:majorGridlines>
          <c:spPr>
            <a:ln>
              <a:solidFill>
                <a:srgbClr val="FFFFFF">
                  <a:lumMod val="85000"/>
                </a:srgbClr>
              </a:solidFill>
            </a:ln>
          </c:spPr>
        </c:majorGridlines>
        <c:numFmt formatCode="0%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100426256"/>
        <c:crosses val="autoZero"/>
        <c:crossBetween val="between"/>
        <c:majorUnit val="0.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9543979680425328E-2"/>
          <c:y val="4.6260744364186306E-2"/>
          <c:w val="0.88841819212542505"/>
          <c:h val="0.78560247748307133"/>
        </c:manualLayout>
      </c:layout>
      <c:lineChart>
        <c:grouping val="standard"/>
        <c:varyColors val="0"/>
        <c:ser>
          <c:idx val="0"/>
          <c:order val="0"/>
          <c:tx>
            <c:strRef>
              <c:f>'On-Time Cust-03'!$B$1</c:f>
              <c:strCache>
                <c:ptCount val="1"/>
                <c:pt idx="0">
                  <c:v>Daily POT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'On-Time Cust-03'!$A$2:$A$16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'On-Time Cust-03'!$B$2:$B$16</c:f>
              <c:numCache>
                <c:formatCode>General</c:formatCode>
                <c:ptCount val="15"/>
                <c:pt idx="0">
                  <c:v>0.82917241379310347</c:v>
                </c:pt>
                <c:pt idx="1">
                  <c:v>0.82806451612903231</c:v>
                </c:pt>
                <c:pt idx="2">
                  <c:v>0.82656666666666667</c:v>
                </c:pt>
                <c:pt idx="3">
                  <c:v>0.86912903225806459</c:v>
                </c:pt>
                <c:pt idx="4">
                  <c:v>0.86406666666666654</c:v>
                </c:pt>
                <c:pt idx="5">
                  <c:v>0.7719999999999998</c:v>
                </c:pt>
                <c:pt idx="6">
                  <c:v>0.80019354838709666</c:v>
                </c:pt>
                <c:pt idx="7">
                  <c:v>0.83196428571428593</c:v>
                </c:pt>
                <c:pt idx="8">
                  <c:v>0.80564516129032249</c:v>
                </c:pt>
                <c:pt idx="9">
                  <c:v>0.9076000000000003</c:v>
                </c:pt>
                <c:pt idx="10">
                  <c:v>0.89724999615469647</c:v>
                </c:pt>
                <c:pt idx="11">
                  <c:v>0.92663991417113645</c:v>
                </c:pt>
                <c:pt idx="12">
                  <c:v>0.90615585568410539</c:v>
                </c:pt>
                <c:pt idx="13">
                  <c:v>0.92310340117939982</c:v>
                </c:pt>
                <c:pt idx="14">
                  <c:v>0.93289801531380512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EC4-4D0E-8343-D25150455BC3}"/>
            </c:ext>
          </c:extLst>
        </c:ser>
        <c:ser>
          <c:idx val="1"/>
          <c:order val="1"/>
          <c:tx>
            <c:strRef>
              <c:f>'On-Time Cust-03'!$C$1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'On-Time Cust-03'!$A$2:$A$16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'On-Time Cust-03'!$C$2:$C$16</c:f>
              <c:numCache>
                <c:formatCode>General</c:formatCode>
                <c:ptCount val="15"/>
                <c:pt idx="0">
                  <c:v>0.94000000000000006</c:v>
                </c:pt>
                <c:pt idx="1">
                  <c:v>0.94000000000000006</c:v>
                </c:pt>
                <c:pt idx="2">
                  <c:v>0.94000000000000006</c:v>
                </c:pt>
                <c:pt idx="3">
                  <c:v>0.94000000000000006</c:v>
                </c:pt>
                <c:pt idx="4">
                  <c:v>0.94000000000000006</c:v>
                </c:pt>
                <c:pt idx="5">
                  <c:v>0.94000000000000006</c:v>
                </c:pt>
                <c:pt idx="6">
                  <c:v>0.94000000000000006</c:v>
                </c:pt>
                <c:pt idx="7">
                  <c:v>0.94000000000000006</c:v>
                </c:pt>
                <c:pt idx="8">
                  <c:v>0.94000000000000006</c:v>
                </c:pt>
                <c:pt idx="9">
                  <c:v>0.94000000000000006</c:v>
                </c:pt>
                <c:pt idx="10">
                  <c:v>0.94000000000000006</c:v>
                </c:pt>
                <c:pt idx="11">
                  <c:v>0.94000000000000006</c:v>
                </c:pt>
                <c:pt idx="12">
                  <c:v>0.94000000000000006</c:v>
                </c:pt>
                <c:pt idx="13">
                  <c:v>0.94000000000000006</c:v>
                </c:pt>
                <c:pt idx="14">
                  <c:v>0.94000000000000006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EC4-4D0E-8343-D25150455B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0425840"/>
        <c:axId val="1"/>
      </c:lineChart>
      <c:catAx>
        <c:axId val="110042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1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"/>
          <c:min val="0.5"/>
        </c:scaling>
        <c:delete val="0"/>
        <c:axPos val="l"/>
        <c:majorGridlines>
          <c:spPr>
            <a:ln>
              <a:solidFill>
                <a:srgbClr val="FFFFFF">
                  <a:lumMod val="85000"/>
                </a:srgbClr>
              </a:solidFill>
            </a:ln>
          </c:spPr>
        </c:majorGridlines>
        <c:numFmt formatCode="0%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100425840"/>
        <c:crosses val="autoZero"/>
        <c:crossBetween val="between"/>
        <c:majorUnit val="0.1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0537899184889279"/>
          <c:y val="0.73002425044615193"/>
          <c:w val="0.86196183411447369"/>
          <c:h val="9.302632338314884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rgbClr val="80808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K_Meet!$B$1</c:f>
              <c:strCache>
                <c:ptCount val="1"/>
                <c:pt idx="0">
                  <c:v>% Met N/B Weekday</c:v>
                </c:pt>
              </c:strCache>
            </c:strRef>
          </c:tx>
          <c:spPr>
            <a:ln w="12700" cap="rnd">
              <a:solidFill>
                <a:srgbClr val="005E83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005E83"/>
              </a:solidFill>
              <a:ln w="9525">
                <a:solidFill>
                  <a:srgbClr val="005E83"/>
                </a:solidFill>
              </a:ln>
              <a:effectLst/>
            </c:spPr>
          </c:marker>
          <c:cat>
            <c:strRef>
              <c:f>K_Meet!$A$2:$A$16</c:f>
              <c:strCache>
                <c:ptCount val="15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K_Meet!$B$2:$B$16</c:f>
              <c:numCache>
                <c:formatCode>General</c:formatCode>
                <c:ptCount val="15"/>
                <c:pt idx="0">
                  <c:v>0.48934707903780067</c:v>
                </c:pt>
                <c:pt idx="1">
                  <c:v>0.45254133496631965</c:v>
                </c:pt>
                <c:pt idx="2">
                  <c:v>0.51788079470198678</c:v>
                </c:pt>
                <c:pt idx="3">
                  <c:v>0.6646258503401361</c:v>
                </c:pt>
                <c:pt idx="4">
                  <c:v>0.61768617021276595</c:v>
                </c:pt>
                <c:pt idx="5">
                  <c:v>0.46493506493506492</c:v>
                </c:pt>
                <c:pt idx="6">
                  <c:v>0.4270557029177719</c:v>
                </c:pt>
                <c:pt idx="7">
                  <c:v>0.54206291148500363</c:v>
                </c:pt>
                <c:pt idx="8">
                  <c:v>0.42857142857142855</c:v>
                </c:pt>
                <c:pt idx="9">
                  <c:v>0.68428571428571427</c:v>
                </c:pt>
                <c:pt idx="10">
                  <c:v>0.63248407643312099</c:v>
                </c:pt>
                <c:pt idx="11">
                  <c:v>0.74440052700922266</c:v>
                </c:pt>
                <c:pt idx="12">
                  <c:v>0.78854314002828851</c:v>
                </c:pt>
                <c:pt idx="13">
                  <c:v>0.78008821676118467</c:v>
                </c:pt>
                <c:pt idx="14">
                  <c:v>0.81397174254317106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02-4F02-8DC8-65943FBD601E}"/>
            </c:ext>
          </c:extLst>
        </c:ser>
        <c:ser>
          <c:idx val="1"/>
          <c:order val="1"/>
          <c:tx>
            <c:strRef>
              <c:f>K_Meet!$C$1</c:f>
              <c:strCache>
                <c:ptCount val="1"/>
                <c:pt idx="0">
                  <c:v>% Met N/B Weekend</c:v>
                </c:pt>
              </c:strCache>
            </c:strRef>
          </c:tx>
          <c:spPr>
            <a:ln w="12700" cap="rnd">
              <a:solidFill>
                <a:srgbClr val="FAA61A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AA61A"/>
              </a:solidFill>
              <a:ln w="9525">
                <a:solidFill>
                  <a:srgbClr val="FAA61A"/>
                </a:solidFill>
              </a:ln>
              <a:effectLst/>
            </c:spPr>
          </c:marker>
          <c:cat>
            <c:strRef>
              <c:f>K_Meet!$A$2:$A$16</c:f>
              <c:strCache>
                <c:ptCount val="15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K_Meet!$C$2:$C$16</c:f>
              <c:numCache>
                <c:formatCode>General</c:formatCode>
                <c:ptCount val="15"/>
                <c:pt idx="0">
                  <c:v>0.56824512534818938</c:v>
                </c:pt>
                <c:pt idx="1">
                  <c:v>0.51916376306620204</c:v>
                </c:pt>
                <c:pt idx="2">
                  <c:v>0.62807017543859645</c:v>
                </c:pt>
                <c:pt idx="3">
                  <c:v>0.7944444444444444</c:v>
                </c:pt>
                <c:pt idx="4">
                  <c:v>0.6875</c:v>
                </c:pt>
                <c:pt idx="5">
                  <c:v>0.40366972477064222</c:v>
                </c:pt>
                <c:pt idx="6">
                  <c:v>0.44720496894409939</c:v>
                </c:pt>
                <c:pt idx="7">
                  <c:v>0.40559440559440557</c:v>
                </c:pt>
                <c:pt idx="8">
                  <c:v>0.37676056338028169</c:v>
                </c:pt>
                <c:pt idx="9">
                  <c:v>0.75774647887323943</c:v>
                </c:pt>
                <c:pt idx="10">
                  <c:v>0.75</c:v>
                </c:pt>
                <c:pt idx="11">
                  <c:v>0.83098591549295775</c:v>
                </c:pt>
                <c:pt idx="12">
                  <c:v>0.71549295774647892</c:v>
                </c:pt>
                <c:pt idx="13">
                  <c:v>0.7192982456140351</c:v>
                </c:pt>
                <c:pt idx="14">
                  <c:v>0.8764044943820225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902-4F02-8DC8-65943FBD601E}"/>
            </c:ext>
          </c:extLst>
        </c:ser>
        <c:ser>
          <c:idx val="2"/>
          <c:order val="2"/>
          <c:tx>
            <c:strRef>
              <c:f>K_Meet!$D$1</c:f>
              <c:strCache>
                <c:ptCount val="1"/>
                <c:pt idx="0">
                  <c:v>Train On-Time</c:v>
                </c:pt>
              </c:strCache>
            </c:strRef>
          </c:tx>
          <c:spPr>
            <a:ln w="15875" cap="rnd">
              <a:solidFill>
                <a:srgbClr val="993300"/>
              </a:solidFill>
              <a:round/>
            </a:ln>
            <a:effectLst/>
          </c:spPr>
          <c:marker>
            <c:symbol val="none"/>
          </c:marker>
          <c:cat>
            <c:strRef>
              <c:f>K_Meet!$A$2:$A$16</c:f>
              <c:strCache>
                <c:ptCount val="15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K_Meet!$D$2:$D$16</c:f>
              <c:numCache>
                <c:formatCode>General</c:formatCode>
                <c:ptCount val="15"/>
                <c:pt idx="0">
                  <c:v>0.73129744451526912</c:v>
                </c:pt>
                <c:pt idx="1">
                  <c:v>0.72274266365688489</c:v>
                </c:pt>
                <c:pt idx="2">
                  <c:v>0.77162265034842181</c:v>
                </c:pt>
                <c:pt idx="3">
                  <c:v>0.80408579027785643</c:v>
                </c:pt>
                <c:pt idx="4">
                  <c:v>0.76571026227776795</c:v>
                </c:pt>
                <c:pt idx="5">
                  <c:v>0.56187686588182284</c:v>
                </c:pt>
                <c:pt idx="6">
                  <c:v>0.50578796561604589</c:v>
                </c:pt>
                <c:pt idx="7">
                  <c:v>0.6275507000690651</c:v>
                </c:pt>
                <c:pt idx="8">
                  <c:v>0.55842504009290495</c:v>
                </c:pt>
                <c:pt idx="9">
                  <c:v>0.79932794906561344</c:v>
                </c:pt>
                <c:pt idx="10">
                  <c:v>0.75894854586129756</c:v>
                </c:pt>
                <c:pt idx="11">
                  <c:v>0.82932541269206606</c:v>
                </c:pt>
                <c:pt idx="12">
                  <c:v>0.80845086908175812</c:v>
                </c:pt>
                <c:pt idx="13">
                  <c:v>0.83416087388282023</c:v>
                </c:pt>
                <c:pt idx="14">
                  <c:v>0.8727315166015055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902-4F02-8DC8-65943FBD60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5985519"/>
        <c:axId val="1805993007"/>
      </c:lineChart>
      <c:catAx>
        <c:axId val="1805985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5993007"/>
        <c:crosses val="autoZero"/>
        <c:auto val="1"/>
        <c:lblAlgn val="ctr"/>
        <c:lblOffset val="100"/>
        <c:noMultiLvlLbl val="0"/>
      </c:catAx>
      <c:valAx>
        <c:axId val="1805993007"/>
        <c:scaling>
          <c:orientation val="minMax"/>
          <c:max val="1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5985519"/>
        <c:crosses val="autoZero"/>
        <c:crossBetween val="between"/>
        <c:majorUnit val="0.1500000000000000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K_Meet!$F$1</c:f>
              <c:strCache>
                <c:ptCount val="1"/>
                <c:pt idx="0">
                  <c:v>% Met S/B Weekday</c:v>
                </c:pt>
              </c:strCache>
            </c:strRef>
          </c:tx>
          <c:spPr>
            <a:ln w="12700" cap="rnd">
              <a:solidFill>
                <a:srgbClr val="005E83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005E83"/>
              </a:solidFill>
              <a:ln w="9525">
                <a:solidFill>
                  <a:srgbClr val="005E83"/>
                </a:solidFill>
              </a:ln>
              <a:effectLst/>
            </c:spPr>
          </c:marker>
          <c:cat>
            <c:strRef>
              <c:f>K_Meet!$A$2:$A$16</c:f>
              <c:strCache>
                <c:ptCount val="15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K_Meet!$F$2:$F$16</c:f>
              <c:numCache>
                <c:formatCode>General</c:formatCode>
                <c:ptCount val="15"/>
                <c:pt idx="0">
                  <c:v>0.42648083623693378</c:v>
                </c:pt>
                <c:pt idx="1">
                  <c:v>0.44223602484472052</c:v>
                </c:pt>
                <c:pt idx="2">
                  <c:v>0.43092105263157893</c:v>
                </c:pt>
                <c:pt idx="3">
                  <c:v>0.52546916890080431</c:v>
                </c:pt>
                <c:pt idx="4">
                  <c:v>0.60145888594164454</c:v>
                </c:pt>
                <c:pt idx="5">
                  <c:v>0.4688715953307393</c:v>
                </c:pt>
                <c:pt idx="6">
                  <c:v>0.55461085676913013</c:v>
                </c:pt>
                <c:pt idx="7">
                  <c:v>0.67555875991348235</c:v>
                </c:pt>
                <c:pt idx="8">
                  <c:v>0.54773561811505511</c:v>
                </c:pt>
                <c:pt idx="9">
                  <c:v>0.74014084507042255</c:v>
                </c:pt>
                <c:pt idx="10">
                  <c:v>0.73245614035087714</c:v>
                </c:pt>
                <c:pt idx="11">
                  <c:v>0.78886756238003841</c:v>
                </c:pt>
                <c:pt idx="12">
                  <c:v>0.81568088033012376</c:v>
                </c:pt>
                <c:pt idx="13">
                  <c:v>0.71524800979791792</c:v>
                </c:pt>
                <c:pt idx="14">
                  <c:v>0.69701726844583989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E5-46BF-ADBD-F69E612ACF6C}"/>
            </c:ext>
          </c:extLst>
        </c:ser>
        <c:ser>
          <c:idx val="1"/>
          <c:order val="1"/>
          <c:tx>
            <c:strRef>
              <c:f>K_Meet!$G$1</c:f>
              <c:strCache>
                <c:ptCount val="1"/>
                <c:pt idx="0">
                  <c:v>% Met S/B Weekend</c:v>
                </c:pt>
              </c:strCache>
            </c:strRef>
          </c:tx>
          <c:spPr>
            <a:ln w="12700" cap="rnd">
              <a:solidFill>
                <a:srgbClr val="FAA61A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AA61A"/>
              </a:solidFill>
              <a:ln w="9525">
                <a:solidFill>
                  <a:srgbClr val="FAA61A"/>
                </a:solidFill>
              </a:ln>
              <a:effectLst/>
            </c:spPr>
          </c:marker>
          <c:cat>
            <c:strRef>
              <c:f>K_Meet!$A$2:$A$16</c:f>
              <c:strCache>
                <c:ptCount val="15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K_Meet!$G$2:$G$16</c:f>
              <c:numCache>
                <c:formatCode>General</c:formatCode>
                <c:ptCount val="15"/>
                <c:pt idx="0">
                  <c:v>0.54647887323943667</c:v>
                </c:pt>
                <c:pt idx="1">
                  <c:v>0.5140845070422535</c:v>
                </c:pt>
                <c:pt idx="2">
                  <c:v>0.43706293706293708</c:v>
                </c:pt>
                <c:pt idx="3">
                  <c:v>0.75</c:v>
                </c:pt>
                <c:pt idx="4">
                  <c:v>0.71180555555555558</c:v>
                </c:pt>
                <c:pt idx="5">
                  <c:v>0.43730886850152906</c:v>
                </c:pt>
                <c:pt idx="6">
                  <c:v>0.55590062111801242</c:v>
                </c:pt>
                <c:pt idx="7">
                  <c:v>0.60416666666666663</c:v>
                </c:pt>
                <c:pt idx="8">
                  <c:v>0.625</c:v>
                </c:pt>
                <c:pt idx="9">
                  <c:v>0.81388888888888888</c:v>
                </c:pt>
                <c:pt idx="10">
                  <c:v>0.83680555555555558</c:v>
                </c:pt>
                <c:pt idx="11">
                  <c:v>0.89236111111111116</c:v>
                </c:pt>
                <c:pt idx="12" formatCode="0.000">
                  <c:v>0.69</c:v>
                </c:pt>
                <c:pt idx="13" formatCode="0.000">
                  <c:v>0.68</c:v>
                </c:pt>
                <c:pt idx="14" formatCode="0.000">
                  <c:v>0.79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E5-46BF-ADBD-F69E612ACF6C}"/>
            </c:ext>
          </c:extLst>
        </c:ser>
        <c:ser>
          <c:idx val="2"/>
          <c:order val="2"/>
          <c:tx>
            <c:strRef>
              <c:f>K_Meet!$H$1</c:f>
              <c:strCache>
                <c:ptCount val="1"/>
                <c:pt idx="0">
                  <c:v>Train On-Time</c:v>
                </c:pt>
              </c:strCache>
            </c:strRef>
          </c:tx>
          <c:spPr>
            <a:ln w="15875" cap="rnd">
              <a:solidFill>
                <a:srgbClr val="993300"/>
              </a:solidFill>
              <a:round/>
            </a:ln>
            <a:effectLst/>
          </c:spPr>
          <c:marker>
            <c:symbol val="none"/>
          </c:marker>
          <c:cat>
            <c:strRef>
              <c:f>K_Meet!$A$2:$A$16</c:f>
              <c:strCache>
                <c:ptCount val="15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K_Meet!$H$2:$H$16</c:f>
              <c:numCache>
                <c:formatCode>General</c:formatCode>
                <c:ptCount val="15"/>
                <c:pt idx="0">
                  <c:v>0.73129744451526912</c:v>
                </c:pt>
                <c:pt idx="1">
                  <c:v>0.72274266365688489</c:v>
                </c:pt>
                <c:pt idx="2">
                  <c:v>0.77162265034842181</c:v>
                </c:pt>
                <c:pt idx="3">
                  <c:v>0.80408579027785643</c:v>
                </c:pt>
                <c:pt idx="4">
                  <c:v>0.76571026227776795</c:v>
                </c:pt>
                <c:pt idx="5">
                  <c:v>0.56187686588182284</c:v>
                </c:pt>
                <c:pt idx="6">
                  <c:v>0.50578796561604589</c:v>
                </c:pt>
                <c:pt idx="7">
                  <c:v>0.6275507000690651</c:v>
                </c:pt>
                <c:pt idx="8">
                  <c:v>0.55842504009290495</c:v>
                </c:pt>
                <c:pt idx="9">
                  <c:v>0.79932794906561344</c:v>
                </c:pt>
                <c:pt idx="10">
                  <c:v>0.75894854586129756</c:v>
                </c:pt>
                <c:pt idx="11">
                  <c:v>0.82932541269206606</c:v>
                </c:pt>
                <c:pt idx="12">
                  <c:v>0.80845086908175812</c:v>
                </c:pt>
                <c:pt idx="13">
                  <c:v>0.83416087388282023</c:v>
                </c:pt>
                <c:pt idx="14">
                  <c:v>0.8727315166015055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3E5-46BF-ADBD-F69E612ACF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5985519"/>
        <c:axId val="1805993007"/>
      </c:lineChart>
      <c:catAx>
        <c:axId val="1805985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5993007"/>
        <c:crosses val="autoZero"/>
        <c:auto val="1"/>
        <c:lblAlgn val="ctr"/>
        <c:lblOffset val="100"/>
        <c:noMultiLvlLbl val="0"/>
      </c:catAx>
      <c:valAx>
        <c:axId val="1805993007"/>
        <c:scaling>
          <c:orientation val="minMax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5985519"/>
        <c:crosses val="autoZero"/>
        <c:crossBetween val="between"/>
        <c:majorUnit val="0.1500000000000000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9382626754119203E-2"/>
          <c:y val="5.9088088329589727E-2"/>
          <c:w val="0.55393289826245629"/>
          <c:h val="0.81515765123591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92D05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641A-4EC6-A83F-4F4EB49CB258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641A-4EC6-A83F-4F4EB49CB258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5-641A-4EC6-A83F-4F4EB49CB258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41A-4EC6-A83F-4F4EB49CB258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Summary!$X$21:$Z$21</c:f>
              <c:strCache>
                <c:ptCount val="3"/>
                <c:pt idx="0">
                  <c:v>Goal Met</c:v>
                </c:pt>
                <c:pt idx="1">
                  <c:v>Goal Not Met &lt;5%</c:v>
                </c:pt>
                <c:pt idx="2">
                  <c:v>Goal Not Met &gt;5% </c:v>
                </c:pt>
              </c:strCache>
            </c:strRef>
          </c:cat>
          <c:val>
            <c:numRef>
              <c:f>Summary!$X$22:$Z$22</c:f>
              <c:numCache>
                <c:formatCode>0%</c:formatCode>
                <c:ptCount val="3"/>
                <c:pt idx="0">
                  <c:v>0.7142857142857143</c:v>
                </c:pt>
                <c:pt idx="1">
                  <c:v>0</c:v>
                </c:pt>
                <c:pt idx="2">
                  <c:v>0.2857142857142857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41A-4EC6-A83F-4F4EB49CB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70"/>
        <c:holeSize val="61"/>
      </c:doughnut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2830196329842902"/>
          <c:y val="0.10262425219037095"/>
          <c:w val="0.36825473016290505"/>
          <c:h val="0.86685053612644614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lang="en-US" sz="1400" b="0" i="0" u="none" strike="noStrike" kern="1200" baseline="0">
              <a:solidFill>
                <a:srgbClr val="424242"/>
              </a:solidFill>
              <a:latin typeface="+mn-lt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'Railway Asset Availability '!$A$48:$A$53</c:f>
              <c:strCache>
                <c:ptCount val="6"/>
                <c:pt idx="0">
                  <c:v>Train Control System</c:v>
                </c:pt>
                <c:pt idx="1">
                  <c:v>Traction Power System</c:v>
                </c:pt>
                <c:pt idx="2">
                  <c:v>Track System</c:v>
                </c:pt>
                <c:pt idx="3">
                  <c:v>Computer Control System</c:v>
                </c:pt>
                <c:pt idx="4">
                  <c:v>Maintenance Procedure</c:v>
                </c:pt>
                <c:pt idx="5">
                  <c:v>Station ATO</c:v>
                </c:pt>
              </c:strCache>
            </c:strRef>
          </c:cat>
          <c:val>
            <c:numRef>
              <c:f>'Railway Asset Availability '!$B$48:$B$53</c:f>
              <c:numCache>
                <c:formatCode>General</c:formatCode>
                <c:ptCount val="6"/>
                <c:pt idx="0">
                  <c:v>625</c:v>
                </c:pt>
                <c:pt idx="1">
                  <c:v>579</c:v>
                </c:pt>
                <c:pt idx="2">
                  <c:v>450</c:v>
                </c:pt>
                <c:pt idx="3">
                  <c:v>191</c:v>
                </c:pt>
                <c:pt idx="4">
                  <c:v>47</c:v>
                </c:pt>
                <c:pt idx="5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BD-4963-B1B0-B44660E802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axId val="641760719"/>
        <c:axId val="2046965807"/>
      </c:barChart>
      <c:catAx>
        <c:axId val="64176071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6965807"/>
        <c:crosses val="autoZero"/>
        <c:auto val="1"/>
        <c:lblAlgn val="ctr"/>
        <c:lblOffset val="100"/>
        <c:noMultiLvlLbl val="0"/>
      </c:catAx>
      <c:valAx>
        <c:axId val="2046965807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17607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920796264103349"/>
          <c:y val="3.1525558845540626E-2"/>
          <c:w val="0.83461867266591672"/>
          <c:h val="0.87126216119480693"/>
        </c:manualLayout>
      </c:layout>
      <c:lineChart>
        <c:grouping val="standard"/>
        <c:varyColors val="0"/>
        <c:ser>
          <c:idx val="0"/>
          <c:order val="0"/>
          <c:tx>
            <c:strRef>
              <c:f>'Computer Control-06'!$B$1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'Computer Control-06'!$A$2:$A$16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'Computer Control-06'!$B$2:$B$16</c:f>
              <c:numCache>
                <c:formatCode>General</c:formatCode>
                <c:ptCount val="15"/>
                <c:pt idx="0">
                  <c:v>0.26</c:v>
                </c:pt>
                <c:pt idx="1">
                  <c:v>0.01</c:v>
                </c:pt>
                <c:pt idx="2">
                  <c:v>0.01</c:v>
                </c:pt>
                <c:pt idx="3">
                  <c:v>1.08</c:v>
                </c:pt>
                <c:pt idx="4">
                  <c:v>0.34</c:v>
                </c:pt>
                <c:pt idx="5">
                  <c:v>0.01</c:v>
                </c:pt>
                <c:pt idx="6">
                  <c:v>0.05</c:v>
                </c:pt>
                <c:pt idx="7">
                  <c:v>0.08</c:v>
                </c:pt>
                <c:pt idx="8">
                  <c:v>0.12</c:v>
                </c:pt>
                <c:pt idx="9">
                  <c:v>0.34</c:v>
                </c:pt>
                <c:pt idx="10">
                  <c:v>0</c:v>
                </c:pt>
                <c:pt idx="11">
                  <c:v>0.55000000000000004</c:v>
                </c:pt>
                <c:pt idx="12">
                  <c:v>0.79</c:v>
                </c:pt>
                <c:pt idx="13">
                  <c:v>0.13</c:v>
                </c:pt>
                <c:pt idx="14">
                  <c:v>0.05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53D-40AA-9CA8-DE082A00715C}"/>
            </c:ext>
          </c:extLst>
        </c:ser>
        <c:ser>
          <c:idx val="1"/>
          <c:order val="1"/>
          <c:tx>
            <c:strRef>
              <c:f>'Computer Control-06'!$C$1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'Computer Control-06'!$A$2:$A$16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'Computer Control-06'!$C$2:$C$16</c:f>
              <c:numCache>
                <c:formatCode>General</c:formatCode>
                <c:ptCount val="15"/>
                <c:pt idx="0">
                  <c:v>0.08</c:v>
                </c:pt>
                <c:pt idx="1">
                  <c:v>0.08</c:v>
                </c:pt>
                <c:pt idx="2">
                  <c:v>0.08</c:v>
                </c:pt>
                <c:pt idx="3">
                  <c:v>0.08</c:v>
                </c:pt>
                <c:pt idx="4">
                  <c:v>0.08</c:v>
                </c:pt>
                <c:pt idx="5">
                  <c:v>0.08</c:v>
                </c:pt>
                <c:pt idx="6">
                  <c:v>0.3</c:v>
                </c:pt>
                <c:pt idx="7">
                  <c:v>0.3</c:v>
                </c:pt>
                <c:pt idx="8">
                  <c:v>0.3</c:v>
                </c:pt>
                <c:pt idx="9">
                  <c:v>0.3</c:v>
                </c:pt>
                <c:pt idx="10">
                  <c:v>0.3</c:v>
                </c:pt>
                <c:pt idx="11">
                  <c:v>0.3</c:v>
                </c:pt>
                <c:pt idx="12">
                  <c:v>0.3</c:v>
                </c:pt>
                <c:pt idx="13">
                  <c:v>0.3</c:v>
                </c:pt>
                <c:pt idx="14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53D-40AA-9CA8-DE082A0071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9044688"/>
        <c:axId val="1"/>
      </c:lineChart>
      <c:catAx>
        <c:axId val="1099044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8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noMultiLvlLbl val="0"/>
      </c:catAx>
      <c:valAx>
        <c:axId val="1"/>
        <c:scaling>
          <c:orientation val="minMax"/>
          <c:max val="1.3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8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Arial Narrow"/>
                    <a:cs typeface="Arial Narrow"/>
                  </a:defRPr>
                </a:pPr>
                <a:r>
                  <a:rPr lang="en-US" sz="800" b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Delayed Trains per 100 Train Trips</a:t>
                </a:r>
              </a:p>
            </c:rich>
          </c:tx>
          <c:layout>
            <c:manualLayout>
              <c:xMode val="edge"/>
              <c:yMode val="edge"/>
              <c:x val="5.9460950698909621E-3"/>
              <c:y val="0.11870189381609426"/>
            </c:manualLayout>
          </c:layout>
          <c:overlay val="0"/>
        </c:title>
        <c:numFmt formatCode="#,##0.0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099044688"/>
        <c:crosses val="autoZero"/>
        <c:crossBetween val="between"/>
        <c:majorUnit val="0.1500000000000000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7.6652298294055496E-2"/>
          <c:y val="9.0386592300962382E-2"/>
          <c:w val="0.87650565265867941"/>
          <c:h val="5.4265355306836828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800" b="0" i="0" u="none" strike="noStrike" baseline="0">
              <a:solidFill>
                <a:srgbClr val="80808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963793162218358"/>
          <c:y val="3.6124794745484398E-2"/>
          <c:w val="0.82549626751201555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'Traction Power-07'!$B$1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'Traction Power-07'!$A$2:$A$16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'Traction Power-07'!$B$2:$B$16</c:f>
              <c:numCache>
                <c:formatCode>General</c:formatCode>
                <c:ptCount val="15"/>
                <c:pt idx="0">
                  <c:v>0.76</c:v>
                </c:pt>
                <c:pt idx="1">
                  <c:v>0.15</c:v>
                </c:pt>
                <c:pt idx="2">
                  <c:v>2.84</c:v>
                </c:pt>
                <c:pt idx="3">
                  <c:v>1.1100000000000001</c:v>
                </c:pt>
                <c:pt idx="4">
                  <c:v>0.86</c:v>
                </c:pt>
                <c:pt idx="5">
                  <c:v>1.46</c:v>
                </c:pt>
                <c:pt idx="6">
                  <c:v>1.95</c:v>
                </c:pt>
                <c:pt idx="7">
                  <c:v>0.19</c:v>
                </c:pt>
                <c:pt idx="8">
                  <c:v>0.35</c:v>
                </c:pt>
                <c:pt idx="9">
                  <c:v>0.2</c:v>
                </c:pt>
                <c:pt idx="10">
                  <c:v>1.24</c:v>
                </c:pt>
                <c:pt idx="11">
                  <c:v>0.43</c:v>
                </c:pt>
                <c:pt idx="12">
                  <c:v>2.06</c:v>
                </c:pt>
                <c:pt idx="13">
                  <c:v>0.72</c:v>
                </c:pt>
                <c:pt idx="14">
                  <c:v>0.61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AC-4707-A1F2-7762DB0520C3}"/>
            </c:ext>
          </c:extLst>
        </c:ser>
        <c:ser>
          <c:idx val="1"/>
          <c:order val="1"/>
          <c:tx>
            <c:strRef>
              <c:f>'Traction Power-07'!$C$1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'Traction Power-07'!$A$2:$A$16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'Traction Power-07'!$C$2:$C$16</c:f>
              <c:numCache>
                <c:formatCode>General</c:formatCode>
                <c:ptCount val="15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 formatCode="0.00">
                  <c:v>1</c:v>
                </c:pt>
                <c:pt idx="10" formatCode="0.00">
                  <c:v>1</c:v>
                </c:pt>
                <c:pt idx="11" formatCode="0.00">
                  <c:v>1</c:v>
                </c:pt>
                <c:pt idx="12" formatCode="0.00">
                  <c:v>1</c:v>
                </c:pt>
                <c:pt idx="13" formatCode="0.00">
                  <c:v>1</c:v>
                </c:pt>
                <c:pt idx="14" formatCode="0.0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AC-4707-A1F2-7762DB0520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3628224"/>
        <c:axId val="1"/>
      </c:lineChart>
      <c:catAx>
        <c:axId val="109362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8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3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8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Arial Narrow"/>
                    <a:cs typeface="Arial Narrow"/>
                  </a:defRPr>
                </a:pPr>
                <a:r>
                  <a:rPr lang="en-US" sz="800" b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Delayed Trains per 100 Train Trips</a:t>
                </a:r>
              </a:p>
            </c:rich>
          </c:tx>
          <c:layout>
            <c:manualLayout>
              <c:xMode val="edge"/>
              <c:yMode val="edge"/>
              <c:x val="1.5739164569238229E-2"/>
              <c:y val="0.11902614714815757"/>
            </c:manualLayout>
          </c:layout>
          <c:overlay val="0"/>
        </c:title>
        <c:numFmt formatCode="#,##0.0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093628224"/>
        <c:crosses val="autoZero"/>
        <c:crossBetween val="between"/>
        <c:majorUnit val="0.60000000000000009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3042334016228022"/>
          <c:y val="0.10219725132593629"/>
          <c:w val="0.86073643551939272"/>
          <c:h val="5.4265355306836828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800" b="0" i="0" u="none" strike="noStrike" baseline="0">
              <a:solidFill>
                <a:srgbClr val="80808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093071411056315"/>
          <c:y val="3.6124794745484398E-2"/>
          <c:w val="0.83569571969593781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'Wayside TC-05'!$B$1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'Wayside TC-05'!$A$2:$A$16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'Wayside TC-05'!$B$2:$B$16</c:f>
              <c:numCache>
                <c:formatCode>General</c:formatCode>
                <c:ptCount val="15"/>
                <c:pt idx="0">
                  <c:v>2.19</c:v>
                </c:pt>
                <c:pt idx="1">
                  <c:v>1.84</c:v>
                </c:pt>
                <c:pt idx="2">
                  <c:v>0.61</c:v>
                </c:pt>
                <c:pt idx="3">
                  <c:v>1.03</c:v>
                </c:pt>
                <c:pt idx="4">
                  <c:v>2.0299999999999998</c:v>
                </c:pt>
                <c:pt idx="5">
                  <c:v>2.34</c:v>
                </c:pt>
                <c:pt idx="6">
                  <c:v>2.2400000000000002</c:v>
                </c:pt>
                <c:pt idx="7">
                  <c:v>0.84</c:v>
                </c:pt>
                <c:pt idx="8">
                  <c:v>2.02</c:v>
                </c:pt>
                <c:pt idx="9">
                  <c:v>0.78</c:v>
                </c:pt>
                <c:pt idx="10">
                  <c:v>0.97</c:v>
                </c:pt>
                <c:pt idx="11">
                  <c:v>1.1000000000000001</c:v>
                </c:pt>
                <c:pt idx="12">
                  <c:v>0.66</c:v>
                </c:pt>
                <c:pt idx="13">
                  <c:v>0.88</c:v>
                </c:pt>
                <c:pt idx="14">
                  <c:v>2.08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39E-4C03-A782-D30104BEB44E}"/>
            </c:ext>
          </c:extLst>
        </c:ser>
        <c:ser>
          <c:idx val="1"/>
          <c:order val="1"/>
          <c:tx>
            <c:strRef>
              <c:f>'Wayside TC-05'!$C$1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'Wayside TC-05'!$A$2:$A$16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'Wayside TC-05'!$C$2:$C$16</c:f>
              <c:numCache>
                <c:formatCode>General</c:formatCode>
                <c:ptCount val="1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1.3</c:v>
                </c:pt>
                <c:pt idx="7">
                  <c:v>1.3</c:v>
                </c:pt>
                <c:pt idx="8">
                  <c:v>1.3</c:v>
                </c:pt>
                <c:pt idx="9">
                  <c:v>1.3</c:v>
                </c:pt>
                <c:pt idx="10">
                  <c:v>1.3</c:v>
                </c:pt>
                <c:pt idx="11">
                  <c:v>1.3</c:v>
                </c:pt>
                <c:pt idx="12">
                  <c:v>1.3</c:v>
                </c:pt>
                <c:pt idx="13">
                  <c:v>1.3</c:v>
                </c:pt>
                <c:pt idx="14">
                  <c:v>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39E-4C03-A782-D30104BEB4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5629760"/>
        <c:axId val="1"/>
      </c:lineChart>
      <c:catAx>
        <c:axId val="1265629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8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noMultiLvlLbl val="0"/>
      </c:catAx>
      <c:valAx>
        <c:axId val="1"/>
        <c:scaling>
          <c:orientation val="minMax"/>
          <c:max val="2.5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8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Arial Narrow"/>
                    <a:cs typeface="Arial Narrow"/>
                  </a:defRPr>
                </a:pPr>
                <a:r>
                  <a:rPr lang="en-US" sz="800" b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Delayed Trains per 100 Train Trips</a:t>
                </a:r>
              </a:p>
            </c:rich>
          </c:tx>
          <c:layout>
            <c:manualLayout>
              <c:xMode val="edge"/>
              <c:yMode val="edge"/>
              <c:x val="3.6001570184958551E-3"/>
              <c:y val="0.10319947244192981"/>
            </c:manualLayout>
          </c:layout>
          <c:overlay val="0"/>
        </c:title>
        <c:numFmt formatCode="#,##0.0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265629760"/>
        <c:crosses val="autoZero"/>
        <c:crossBetween val="between"/>
        <c:majorUnit val="0.5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800" b="0" i="0" u="none" strike="noStrike" baseline="0">
                <a:solidFill>
                  <a:srgbClr val="80808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800" b="0" i="0" u="none" strike="noStrike" baseline="0">
                <a:solidFill>
                  <a:srgbClr val="80808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7.9949467325758597E-2"/>
          <c:y val="0.74787102389403393"/>
          <c:w val="0.89124719445848766"/>
          <c:h val="5.4405909364571133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800" b="0" i="0" u="none" strike="noStrike" baseline="0">
              <a:solidFill>
                <a:srgbClr val="333333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054661349149539"/>
          <c:y val="3.6124794745484398E-2"/>
          <c:w val="0.84418311347445207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Track!$B$1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Track!$A$2:$A$16</c:f>
              <c:strCache>
                <c:ptCount val="15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Track!$B$2:$B$16</c:f>
              <c:numCache>
                <c:formatCode>General</c:formatCode>
                <c:ptCount val="15"/>
                <c:pt idx="0">
                  <c:v>0.05</c:v>
                </c:pt>
                <c:pt idx="1">
                  <c:v>0.31</c:v>
                </c:pt>
                <c:pt idx="2">
                  <c:v>0.39</c:v>
                </c:pt>
                <c:pt idx="3">
                  <c:v>0.2</c:v>
                </c:pt>
                <c:pt idx="4">
                  <c:v>0</c:v>
                </c:pt>
                <c:pt idx="5">
                  <c:v>0.06</c:v>
                </c:pt>
                <c:pt idx="6">
                  <c:v>0.01</c:v>
                </c:pt>
                <c:pt idx="7">
                  <c:v>0.01</c:v>
                </c:pt>
                <c:pt idx="8">
                  <c:v>0</c:v>
                </c:pt>
                <c:pt idx="9">
                  <c:v>0.01</c:v>
                </c:pt>
                <c:pt idx="10">
                  <c:v>0.23</c:v>
                </c:pt>
                <c:pt idx="11">
                  <c:v>0.1</c:v>
                </c:pt>
                <c:pt idx="12">
                  <c:v>0.76</c:v>
                </c:pt>
                <c:pt idx="13">
                  <c:v>1.51</c:v>
                </c:pt>
                <c:pt idx="14">
                  <c:v>0.32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CFE-4B20-8E50-453044D70928}"/>
            </c:ext>
          </c:extLst>
        </c:ser>
        <c:ser>
          <c:idx val="1"/>
          <c:order val="1"/>
          <c:tx>
            <c:strRef>
              <c:f>Track!$C$1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Track!$A$2:$A$16</c:f>
              <c:strCache>
                <c:ptCount val="15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Track!$C$2:$C$16</c:f>
              <c:numCache>
                <c:formatCode>General</c:formatCode>
                <c:ptCount val="15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  <c:pt idx="3">
                  <c:v>0.3</c:v>
                </c:pt>
                <c:pt idx="4">
                  <c:v>0.3</c:v>
                </c:pt>
                <c:pt idx="5">
                  <c:v>0.3</c:v>
                </c:pt>
                <c:pt idx="6">
                  <c:v>0.3</c:v>
                </c:pt>
                <c:pt idx="7">
                  <c:v>0.3</c:v>
                </c:pt>
                <c:pt idx="8">
                  <c:v>0.3</c:v>
                </c:pt>
                <c:pt idx="9">
                  <c:v>0.3</c:v>
                </c:pt>
                <c:pt idx="10">
                  <c:v>0.3</c:v>
                </c:pt>
                <c:pt idx="11">
                  <c:v>0.3</c:v>
                </c:pt>
                <c:pt idx="12">
                  <c:v>0.3</c:v>
                </c:pt>
                <c:pt idx="13">
                  <c:v>0.3</c:v>
                </c:pt>
                <c:pt idx="14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CFE-4B20-8E50-453044D709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9046768"/>
        <c:axId val="1"/>
      </c:lineChart>
      <c:catAx>
        <c:axId val="109904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8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8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Arial Narrow"/>
                    <a:cs typeface="Arial Narrow"/>
                  </a:defRPr>
                </a:pPr>
                <a:r>
                  <a:rPr lang="en-US" sz="800" b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Delayed Trains per 100 Train Trips
</a:t>
                </a:r>
              </a:p>
            </c:rich>
          </c:tx>
          <c:layout>
            <c:manualLayout>
              <c:xMode val="edge"/>
              <c:yMode val="edge"/>
              <c:x val="7.8513806992034241E-3"/>
              <c:y val="8.539208889958122E-2"/>
            </c:manualLayout>
          </c:layout>
          <c:overlay val="0"/>
        </c:title>
        <c:numFmt formatCode="#,##0.0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099046768"/>
        <c:crosses val="autoZero"/>
        <c:crossBetween val="between"/>
        <c:majorUnit val="0.2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5062467191601051"/>
          <c:y val="0.18072615923009624"/>
          <c:w val="0.81679916316536216"/>
          <c:h val="5.8377522317765732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800" b="0" i="0" u="none" strike="noStrike" baseline="0">
              <a:solidFill>
                <a:srgbClr val="80808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71991770072072E-2"/>
          <c:y val="4.2388418288754424E-3"/>
          <c:w val="0.82088695411620671"/>
          <c:h val="0.99568382617733864"/>
        </c:manualLayout>
      </c:layout>
      <c:pieChart>
        <c:varyColors val="1"/>
        <c:ser>
          <c:idx val="0"/>
          <c:order val="0"/>
          <c:tx>
            <c:strRef>
              <c:f>'Delay Detail_Pie Charts_FY24 Q1'!$Q$2</c:f>
              <c:strCache>
                <c:ptCount val="1"/>
                <c:pt idx="0">
                  <c:v>Trains</c:v>
                </c:pt>
              </c:strCache>
            </c:strRef>
          </c:tx>
          <c:dPt>
            <c:idx val="0"/>
            <c:bubble3D val="0"/>
            <c:spPr>
              <a:solidFill>
                <a:srgbClr val="BF9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C39-4166-A4BD-1AAB3AF2489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39-4166-A4BD-1AAB3AF24895}"/>
              </c:ext>
            </c:extLst>
          </c:dPt>
          <c:dPt>
            <c:idx val="2"/>
            <c:bubble3D val="0"/>
            <c:spPr>
              <a:solidFill>
                <a:srgbClr val="4472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C39-4166-A4BD-1AAB3AF24895}"/>
              </c:ext>
            </c:extLst>
          </c:dPt>
          <c:dPt>
            <c:idx val="3"/>
            <c:bubble3D val="0"/>
            <c:spPr>
              <a:solidFill>
                <a:srgbClr val="222A3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C39-4166-A4BD-1AAB3AF24895}"/>
              </c:ext>
            </c:extLst>
          </c:dPt>
          <c:dPt>
            <c:idx val="4"/>
            <c:bubble3D val="0"/>
            <c:spPr>
              <a:solidFill>
                <a:srgbClr val="C55A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C39-4166-A4BD-1AAB3AF24895}"/>
              </c:ext>
            </c:extLst>
          </c:dPt>
          <c:dLbls>
            <c:dLbl>
              <c:idx val="0"/>
              <c:layout>
                <c:manualLayout>
                  <c:x val="-6.1697331389992234E-2"/>
                  <c:y val="0.1610389176865420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Cancellations</a:t>
                    </a:r>
                    <a:r>
                      <a:rPr lang="en-US" baseline="0"/>
                      <a:t>
</a:t>
                    </a:r>
                    <a:fld id="{DA5968ED-EA1C-4F32-AFBA-A5A4C699ABA1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95894595034025"/>
                      <c:h val="0.136958997722095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C39-4166-A4BD-1AAB3AF2489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39-4166-A4BD-1AAB3AF24895}"/>
                </c:ext>
              </c:extLst>
            </c:dLbl>
            <c:dLbl>
              <c:idx val="2"/>
              <c:layout>
                <c:manualLayout>
                  <c:x val="-0.18585607177974434"/>
                  <c:y val="0.163966014783459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C39-4166-A4BD-1AAB3AF24895}"/>
                </c:ext>
              </c:extLst>
            </c:dLbl>
            <c:dLbl>
              <c:idx val="3"/>
              <c:layout>
                <c:manualLayout>
                  <c:x val="-9.7739873915096892E-2"/>
                  <c:y val="-0.2142495570741584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C39-4166-A4BD-1AAB3AF24895}"/>
                </c:ext>
              </c:extLst>
            </c:dLbl>
            <c:dLbl>
              <c:idx val="4"/>
              <c:layout>
                <c:manualLayout>
                  <c:x val="0.23290781614134515"/>
                  <c:y val="5.478230369267622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Societal</a:t>
                    </a:r>
                    <a:r>
                      <a:rPr lang="en-US" baseline="0"/>
                      <a:t>
</a:t>
                    </a:r>
                    <a:fld id="{204013DE-BB98-4FC8-82AC-E55E0F4431CB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C39-4166-A4BD-1AAB3AF248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'Delay Detail_Pie Charts_FY24 Q1'!$N$3:$N$7</c:f>
              <c:strCache>
                <c:ptCount val="5"/>
                <c:pt idx="0">
                  <c:v>Cancellation</c:v>
                </c:pt>
                <c:pt idx="1">
                  <c:v>Project RR</c:v>
                </c:pt>
                <c:pt idx="2">
                  <c:v>State of Good Repair</c:v>
                </c:pt>
                <c:pt idx="3">
                  <c:v>Other</c:v>
                </c:pt>
                <c:pt idx="4">
                  <c:v>Social</c:v>
                </c:pt>
              </c:strCache>
            </c:strRef>
          </c:cat>
          <c:val>
            <c:numRef>
              <c:f>'Delay Detail_Pie Charts_FY24 Q1'!$Q$3:$Q$7</c:f>
              <c:numCache>
                <c:formatCode>General</c:formatCode>
                <c:ptCount val="5"/>
                <c:pt idx="0">
                  <c:v>122</c:v>
                </c:pt>
                <c:pt idx="1">
                  <c:v>8</c:v>
                </c:pt>
                <c:pt idx="2">
                  <c:v>2367</c:v>
                </c:pt>
                <c:pt idx="3">
                  <c:v>2803</c:v>
                </c:pt>
                <c:pt idx="4">
                  <c:v>3603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C39-4166-A4BD-1AAB3AF2489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382147066472629"/>
          <c:y val="3.6124794745484398E-2"/>
          <c:w val="0.80587535482871386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'Car Equip Relia-09'!$B$1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'Car Equip Relia-09'!$A$2:$A$16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'Car Equip Relia-09'!$B$2:$B$16</c:f>
              <c:numCache>
                <c:formatCode>General</c:formatCode>
                <c:ptCount val="15"/>
                <c:pt idx="0">
                  <c:v>9105</c:v>
                </c:pt>
                <c:pt idx="1">
                  <c:v>6573</c:v>
                </c:pt>
                <c:pt idx="2">
                  <c:v>6032</c:v>
                </c:pt>
                <c:pt idx="3">
                  <c:v>5861</c:v>
                </c:pt>
                <c:pt idx="4">
                  <c:v>4592</c:v>
                </c:pt>
                <c:pt idx="5">
                  <c:v>7803</c:v>
                </c:pt>
                <c:pt idx="6">
                  <c:v>8191</c:v>
                </c:pt>
                <c:pt idx="7">
                  <c:v>7782</c:v>
                </c:pt>
                <c:pt idx="8">
                  <c:v>8552</c:v>
                </c:pt>
                <c:pt idx="9">
                  <c:v>6321</c:v>
                </c:pt>
                <c:pt idx="10">
                  <c:v>10500</c:v>
                </c:pt>
                <c:pt idx="11">
                  <c:v>10397</c:v>
                </c:pt>
                <c:pt idx="12">
                  <c:v>11516</c:v>
                </c:pt>
                <c:pt idx="13">
                  <c:v>10605</c:v>
                </c:pt>
                <c:pt idx="14">
                  <c:v>21763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13-43C6-8F16-48AEA19D876C}"/>
            </c:ext>
          </c:extLst>
        </c:ser>
        <c:ser>
          <c:idx val="1"/>
          <c:order val="1"/>
          <c:tx>
            <c:strRef>
              <c:f>'Car Equip Relia-09'!$C$1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'Car Equip Relia-09'!$A$2:$A$16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'Car Equip Relia-09'!$C$2:$C$16</c:f>
              <c:numCache>
                <c:formatCode>General</c:formatCode>
                <c:ptCount val="15"/>
                <c:pt idx="0">
                  <c:v>4650</c:v>
                </c:pt>
                <c:pt idx="1">
                  <c:v>4650</c:v>
                </c:pt>
                <c:pt idx="2">
                  <c:v>4650</c:v>
                </c:pt>
                <c:pt idx="3">
                  <c:v>6500</c:v>
                </c:pt>
                <c:pt idx="4">
                  <c:v>6500</c:v>
                </c:pt>
                <c:pt idx="5">
                  <c:v>6500</c:v>
                </c:pt>
                <c:pt idx="6">
                  <c:v>6500</c:v>
                </c:pt>
                <c:pt idx="7">
                  <c:v>6500</c:v>
                </c:pt>
                <c:pt idx="8">
                  <c:v>6500</c:v>
                </c:pt>
                <c:pt idx="9">
                  <c:v>6500</c:v>
                </c:pt>
                <c:pt idx="10">
                  <c:v>6500</c:v>
                </c:pt>
                <c:pt idx="11">
                  <c:v>6500</c:v>
                </c:pt>
                <c:pt idx="12">
                  <c:v>9600</c:v>
                </c:pt>
                <c:pt idx="13">
                  <c:v>9600</c:v>
                </c:pt>
                <c:pt idx="14">
                  <c:v>9600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13-43C6-8F16-48AEA19D87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9047600"/>
        <c:axId val="1"/>
      </c:lineChart>
      <c:catAx>
        <c:axId val="109904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noMultiLvlLbl val="0"/>
      </c:catAx>
      <c:valAx>
        <c:axId val="1"/>
        <c:scaling>
          <c:orientation val="minMax"/>
          <c:min val="250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/>
                    <a:ea typeface="Arial Narrow"/>
                    <a:cs typeface="Arial Narrow"/>
                  </a:defRPr>
                </a:pPr>
                <a:r>
                  <a:rPr lang="en-US" b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Meantime Between Service Delays (Hours)</a:t>
                </a:r>
              </a:p>
            </c:rich>
          </c:tx>
          <c:layout>
            <c:manualLayout>
              <c:xMode val="edge"/>
              <c:yMode val="edge"/>
              <c:x val="1.3594953856574381E-2"/>
              <c:y val="0.10074547390841319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99047600"/>
        <c:crosses val="autoZero"/>
        <c:crossBetween val="between"/>
        <c:majorUnit val="500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3783854671012225"/>
          <c:y val="0.11959850473236298"/>
          <c:w val="0.81679916316536216"/>
          <c:h val="5.4265355306836828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rgbClr val="80808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areaChart>
        <c:grouping val="standard"/>
        <c:varyColors val="0"/>
        <c:ser>
          <c:idx val="1"/>
          <c:order val="0"/>
          <c:tx>
            <c:strRef>
              <c:f>'Car at 0400-10'!$C$1</c:f>
              <c:strCache>
                <c:ptCount val="1"/>
                <c:pt idx="0">
                  <c:v>Goal</c:v>
                </c:pt>
              </c:strCache>
            </c:strRef>
          </c:tx>
          <c:spPr>
            <a:solidFill>
              <a:srgbClr val="F3F3F3"/>
            </a:solidFill>
            <a:ln w="25400">
              <a:noFill/>
              <a:prstDash val="solid"/>
            </a:ln>
          </c:spPr>
          <c:cat>
            <c:strRef>
              <c:f>'Car at 0400-10'!$A$2:$A$16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'Car at 0400-10'!$C$2:$C$16</c:f>
              <c:numCache>
                <c:formatCode>General</c:formatCode>
                <c:ptCount val="15"/>
                <c:pt idx="0">
                  <c:v>631</c:v>
                </c:pt>
                <c:pt idx="1">
                  <c:v>631</c:v>
                </c:pt>
                <c:pt idx="2">
                  <c:v>636</c:v>
                </c:pt>
                <c:pt idx="3">
                  <c:v>636</c:v>
                </c:pt>
                <c:pt idx="4">
                  <c:v>636</c:v>
                </c:pt>
                <c:pt idx="5">
                  <c:v>636</c:v>
                </c:pt>
                <c:pt idx="6">
                  <c:v>636</c:v>
                </c:pt>
                <c:pt idx="7">
                  <c:v>636</c:v>
                </c:pt>
                <c:pt idx="8">
                  <c:v>636</c:v>
                </c:pt>
                <c:pt idx="9">
                  <c:v>636</c:v>
                </c:pt>
                <c:pt idx="10">
                  <c:v>626</c:v>
                </c:pt>
                <c:pt idx="11">
                  <c:v>626</c:v>
                </c:pt>
                <c:pt idx="12">
                  <c:v>626</c:v>
                </c:pt>
                <c:pt idx="13">
                  <c:v>626</c:v>
                </c:pt>
                <c:pt idx="14">
                  <c:v>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1E-43F9-B101-A077EE7C2F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811808"/>
        <c:axId val="1"/>
      </c:areaChart>
      <c:catAx>
        <c:axId val="212811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780"/>
          <c:min val="500"/>
        </c:scaling>
        <c:delete val="1"/>
        <c:axPos val="l"/>
        <c:numFmt formatCode="#,##0" sourceLinked="0"/>
        <c:majorTickMark val="none"/>
        <c:minorTickMark val="none"/>
        <c:tickLblPos val="nextTo"/>
        <c:crossAx val="212811808"/>
        <c:crosses val="autoZero"/>
        <c:crossBetween val="midCat"/>
        <c:majorUnit val="60"/>
      </c:valAx>
      <c:spPr>
        <a:solidFill>
          <a:srgbClr val="00B050">
            <a:alpha val="30000"/>
          </a:srgbClr>
        </a:solidFill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90201224846895"/>
          <c:y val="3.6124794745484398E-2"/>
          <c:w val="0.85195083787603487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'Car at 0400-10'!$B$1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'Car at 0400-10'!$A$2:$A$16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'Car at 0400-10'!$B$2:$B$16</c:f>
              <c:numCache>
                <c:formatCode>General</c:formatCode>
                <c:ptCount val="15"/>
                <c:pt idx="0">
                  <c:v>677</c:v>
                </c:pt>
                <c:pt idx="1">
                  <c:v>702.41935483870964</c:v>
                </c:pt>
                <c:pt idx="2">
                  <c:v>665.5</c:v>
                </c:pt>
                <c:pt idx="3">
                  <c:v>735.22580645161293</c:v>
                </c:pt>
                <c:pt idx="4">
                  <c:v>702.0333333333333</c:v>
                </c:pt>
                <c:pt idx="5">
                  <c:v>601.45161290322585</c:v>
                </c:pt>
                <c:pt idx="6">
                  <c:v>573.12903225806451</c:v>
                </c:pt>
                <c:pt idx="7">
                  <c:v>701.85714285714289</c:v>
                </c:pt>
                <c:pt idx="8">
                  <c:v>681.77419354838707</c:v>
                </c:pt>
                <c:pt idx="9">
                  <c:v>710.26666666666665</c:v>
                </c:pt>
                <c:pt idx="10">
                  <c:v>698</c:v>
                </c:pt>
                <c:pt idx="11">
                  <c:v>681.13333333333333</c:v>
                </c:pt>
                <c:pt idx="12">
                  <c:v>649.25806451612902</c:v>
                </c:pt>
                <c:pt idx="13">
                  <c:v>637.25806451612902</c:v>
                </c:pt>
                <c:pt idx="14">
                  <c:v>624.33333333333337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1C-4CE1-99F3-977FCEC0AD9F}"/>
            </c:ext>
          </c:extLst>
        </c:ser>
        <c:ser>
          <c:idx val="1"/>
          <c:order val="1"/>
          <c:tx>
            <c:strRef>
              <c:f>'Car at 0400-10'!$C$1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'Car at 0400-10'!$A$2:$A$16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'Car at 0400-10'!$C$2:$C$16</c:f>
              <c:numCache>
                <c:formatCode>General</c:formatCode>
                <c:ptCount val="15"/>
                <c:pt idx="0">
                  <c:v>631</c:v>
                </c:pt>
                <c:pt idx="1">
                  <c:v>631</c:v>
                </c:pt>
                <c:pt idx="2">
                  <c:v>636</c:v>
                </c:pt>
                <c:pt idx="3">
                  <c:v>636</c:v>
                </c:pt>
                <c:pt idx="4">
                  <c:v>636</c:v>
                </c:pt>
                <c:pt idx="5">
                  <c:v>636</c:v>
                </c:pt>
                <c:pt idx="6">
                  <c:v>636</c:v>
                </c:pt>
                <c:pt idx="7">
                  <c:v>636</c:v>
                </c:pt>
                <c:pt idx="8">
                  <c:v>636</c:v>
                </c:pt>
                <c:pt idx="9">
                  <c:v>636</c:v>
                </c:pt>
                <c:pt idx="10">
                  <c:v>626</c:v>
                </c:pt>
                <c:pt idx="11">
                  <c:v>626</c:v>
                </c:pt>
                <c:pt idx="12">
                  <c:v>626</c:v>
                </c:pt>
                <c:pt idx="13">
                  <c:v>626</c:v>
                </c:pt>
                <c:pt idx="14">
                  <c:v>493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1C-4CE1-99F3-977FCEC0AD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9049264"/>
        <c:axId val="1"/>
      </c:lineChart>
      <c:catAx>
        <c:axId val="109904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780"/>
          <c:min val="48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/>
                    <a:ea typeface="Arial Narrow"/>
                    <a:cs typeface="Arial Narrow"/>
                  </a:defRPr>
                </a:pPr>
                <a:r>
                  <a:rPr lang="en-US" b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Number of Cars</a:t>
                </a:r>
              </a:p>
            </c:rich>
          </c:tx>
          <c:layout>
            <c:manualLayout>
              <c:xMode val="edge"/>
              <c:yMode val="edge"/>
              <c:x val="1.57284109978056E-2"/>
              <c:y val="0.24898102927007543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99049264"/>
        <c:crosses val="autoZero"/>
        <c:crossBetween val="between"/>
        <c:majorUnit val="6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4473186089162945"/>
          <c:y val="0.70197470770699122"/>
          <c:w val="0.80448725578010238"/>
          <c:h val="5.384802399057094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rgbClr val="80808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373879265091863"/>
          <c:y val="3.0517590738273915E-3"/>
          <c:w val="0.89626120734908132"/>
          <c:h val="0.986111111111111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Sheet1!$U$93</c:f>
              <c:strCache>
                <c:ptCount val="1"/>
                <c:pt idx="0">
                  <c:v>LEGACY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8ABE"/>
              </a:solidFill>
              <a:ln>
                <a:solidFill>
                  <a:srgbClr val="00648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B3-4503-8C2C-76FDEBEEF128}"/>
              </c:ext>
            </c:extLst>
          </c:dPt>
          <c:dLbls>
            <c:dLbl>
              <c:idx val="0"/>
              <c:layout>
                <c:manualLayout>
                  <c:x val="0"/>
                  <c:y val="0.13507977233269994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B3-4503-8C2C-76FDEBEEF1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Sheet1!$U$94</c:f>
              <c:numCache>
                <c:formatCode>General</c:formatCode>
                <c:ptCount val="1"/>
                <c:pt idx="0">
                  <c:v>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B3-4503-8C2C-76FDEBEEF128}"/>
            </c:ext>
          </c:extLst>
        </c:ser>
        <c:ser>
          <c:idx val="1"/>
          <c:order val="1"/>
          <c:tx>
            <c:strRef>
              <c:f>Sheet1!$V$93</c:f>
              <c:strCache>
                <c:ptCount val="1"/>
                <c:pt idx="0">
                  <c:v>FOTF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00648B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FEDFF"/>
              </a:solidFill>
              <a:ln>
                <a:solidFill>
                  <a:srgbClr val="00648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3B3-4503-8C2C-76FDEBEEF1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Sheet1!$V$94</c:f>
              <c:numCache>
                <c:formatCode>General</c:formatCode>
                <c:ptCount val="1"/>
                <c:pt idx="0">
                  <c:v>-596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3B3-4503-8C2C-76FDEBEEF1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2"/>
        <c:overlap val="100"/>
        <c:axId val="1069813840"/>
        <c:axId val="842302304"/>
      </c:barChart>
      <c:catAx>
        <c:axId val="10698138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42302304"/>
        <c:crosses val="autoZero"/>
        <c:auto val="1"/>
        <c:lblAlgn val="ctr"/>
        <c:lblOffset val="100"/>
        <c:noMultiLvlLbl val="0"/>
      </c:catAx>
      <c:valAx>
        <c:axId val="842302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69813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30886923592029"/>
          <c:y val="6.4561343045271224E-2"/>
          <c:w val="0.82693051298068143"/>
          <c:h val="0.77797222307968117"/>
        </c:manualLayout>
      </c:layout>
      <c:lineChart>
        <c:grouping val="standard"/>
        <c:varyColors val="0"/>
        <c:ser>
          <c:idx val="0"/>
          <c:order val="0"/>
          <c:tx>
            <c:strRef>
              <c:f>'Transportation-08'!$B$1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'Transportation-08'!$A$2:$A$16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'Transportation-08'!$B$2:$B$16</c:f>
              <c:numCache>
                <c:formatCode>General</c:formatCode>
                <c:ptCount val="15"/>
                <c:pt idx="0">
                  <c:v>2.29</c:v>
                </c:pt>
                <c:pt idx="1">
                  <c:v>2.52</c:v>
                </c:pt>
                <c:pt idx="2">
                  <c:v>3.36</c:v>
                </c:pt>
                <c:pt idx="3">
                  <c:v>2.88</c:v>
                </c:pt>
                <c:pt idx="4">
                  <c:v>2.97</c:v>
                </c:pt>
                <c:pt idx="5">
                  <c:v>5.07</c:v>
                </c:pt>
                <c:pt idx="6">
                  <c:v>2.71</c:v>
                </c:pt>
                <c:pt idx="7">
                  <c:v>1.48</c:v>
                </c:pt>
                <c:pt idx="8">
                  <c:v>1.28</c:v>
                </c:pt>
                <c:pt idx="9">
                  <c:v>1.45</c:v>
                </c:pt>
                <c:pt idx="10">
                  <c:v>0.71</c:v>
                </c:pt>
                <c:pt idx="11">
                  <c:v>0.9</c:v>
                </c:pt>
                <c:pt idx="12">
                  <c:v>0.6</c:v>
                </c:pt>
                <c:pt idx="13">
                  <c:v>0.72</c:v>
                </c:pt>
                <c:pt idx="14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C0-4D1A-8A76-DF7E2E639DD9}"/>
            </c:ext>
          </c:extLst>
        </c:ser>
        <c:ser>
          <c:idx val="1"/>
          <c:order val="1"/>
          <c:tx>
            <c:strRef>
              <c:f>'Transportation-08'!$C$1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'Transportation-08'!$A$2:$A$16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'Transportation-08'!$C$2:$C$16</c:f>
              <c:numCache>
                <c:formatCode>General</c:formatCode>
                <c:ptCount val="15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>
                  <c:v>0.5</c:v>
                </c:pt>
                <c:pt idx="13">
                  <c:v>0.5</c:v>
                </c:pt>
                <c:pt idx="14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8C0-4D1A-8A76-DF7E2E639D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5658880"/>
        <c:axId val="1"/>
      </c:line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"/>
        <c:axId val="4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'Transportation-08'!$F$1</c15:sqref>
                        </c15:formulaRef>
                      </c:ext>
                    </c:extLst>
                    <c:strCache>
                      <c:ptCount val="1"/>
                      <c:pt idx="0">
                        <c:v>% of Holes due to Staff Shortage</c:v>
                      </c:pt>
                    </c:strCache>
                  </c:strRef>
                </c:tx>
                <c:spPr>
                  <a:ln w="12700">
                    <a:solidFill>
                      <a:sysClr val="window" lastClr="FFFFFF">
                        <a:lumMod val="65000"/>
                      </a:sysClr>
                    </a:solidFill>
                  </a:ln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'Transportation-08'!$F$2:$F$16</c15:sqref>
                        </c15:formulaRef>
                      </c:ext>
                    </c:extLst>
                    <c:numCache>
                      <c:formatCode>0.0%</c:formatCode>
                      <c:ptCount val="15"/>
                      <c:pt idx="0">
                        <c:v>0.21330724070000001</c:v>
                      </c:pt>
                      <c:pt idx="1">
                        <c:v>0.18809201619999999</c:v>
                      </c:pt>
                      <c:pt idx="2">
                        <c:v>0.3613496933</c:v>
                      </c:pt>
                      <c:pt idx="3">
                        <c:v>0.46176046180000002</c:v>
                      </c:pt>
                      <c:pt idx="4">
                        <c:v>0.61019736840000005</c:v>
                      </c:pt>
                      <c:pt idx="5">
                        <c:v>0.42095914740000001</c:v>
                      </c:pt>
                      <c:pt idx="6">
                        <c:v>0.56020942409999996</c:v>
                      </c:pt>
                      <c:pt idx="7">
                        <c:v>0.50450450449999995</c:v>
                      </c:pt>
                      <c:pt idx="8">
                        <c:v>0.4628265238</c:v>
                      </c:pt>
                      <c:pt idx="9">
                        <c:v>0.27108868060000002</c:v>
                      </c:pt>
                      <c:pt idx="10">
                        <c:v>0.2992831541</c:v>
                      </c:pt>
                      <c:pt idx="11">
                        <c:v>0.21168831169999999</c:v>
                      </c:pt>
                      <c:pt idx="12">
                        <c:v>0.31756756759999999</c:v>
                      </c:pt>
                      <c:pt idx="13">
                        <c:v>0.13746630730000001</c:v>
                      </c:pt>
                      <c:pt idx="14">
                        <c:v>0.3117408907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58C0-4D1A-8A76-DF7E2E639DD9}"/>
                  </c:ext>
                </c:extLst>
              </c15:ser>
            </c15:filteredLineSeries>
          </c:ext>
        </c:extLst>
      </c:lineChart>
      <c:catAx>
        <c:axId val="1265658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333333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6"/>
          <c:min val="0"/>
        </c:scaling>
        <c:delete val="0"/>
        <c:axPos val="l"/>
        <c:majorGridlines>
          <c:spPr>
            <a:ln>
              <a:solidFill>
                <a:srgbClr val="FFFFFF">
                  <a:lumMod val="8500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Arial Narrow"/>
                    <a:cs typeface="Arial Narrow"/>
                  </a:defRPr>
                </a:pPr>
                <a:r>
                  <a:rPr lang="en-US" sz="1100" b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Delayed Trains per 100 Train Trips</a:t>
                </a:r>
              </a:p>
            </c:rich>
          </c:tx>
          <c:layout>
            <c:manualLayout>
              <c:xMode val="edge"/>
              <c:yMode val="edge"/>
              <c:x val="1.7592721730898007E-2"/>
              <c:y val="0.12249714805390934"/>
            </c:manualLayout>
          </c:layout>
          <c:overlay val="0"/>
        </c:title>
        <c:numFmt formatCode="#,##0.0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333333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265658880"/>
        <c:crosses val="autoZero"/>
        <c:crossBetween val="between"/>
        <c:majorUnit val="1"/>
      </c:valAx>
      <c:catAx>
        <c:axId val="3"/>
        <c:scaling>
          <c:orientation val="minMax"/>
        </c:scaling>
        <c:delete val="1"/>
        <c:axPos val="b"/>
        <c:majorTickMark val="out"/>
        <c:minorTickMark val="none"/>
        <c:tickLblPos val="nextTo"/>
        <c:crossAx val="4"/>
        <c:crosses val="autoZero"/>
        <c:auto val="1"/>
        <c:lblAlgn val="ctr"/>
        <c:lblOffset val="100"/>
        <c:noMultiLvlLbl val="0"/>
      </c:catAx>
      <c:valAx>
        <c:axId val="4"/>
        <c:scaling>
          <c:orientation val="minMax"/>
          <c:max val="0.65000000000000013"/>
          <c:min val="0"/>
        </c:scaling>
        <c:delete val="1"/>
        <c:axPos val="r"/>
        <c:numFmt formatCode="0%" sourceLinked="0"/>
        <c:majorTickMark val="out"/>
        <c:minorTickMark val="none"/>
        <c:tickLblPos val="nextTo"/>
        <c:crossAx val="3"/>
        <c:crosses val="max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7.5906989632161095E-2"/>
          <c:y val="0.93026631392879278"/>
          <c:w val="0.84264385433900879"/>
          <c:h val="6.7185677998940846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rgbClr val="80808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59496062992126E-2"/>
          <c:y val="0.11563736717637058"/>
          <c:w val="0.93825007874015753"/>
          <c:h val="0.4486357356713549"/>
        </c:manualLayout>
      </c:layout>
      <c:barChart>
        <c:barDir val="bar"/>
        <c:grouping val="stacked"/>
        <c:varyColors val="0"/>
        <c:ser>
          <c:idx val="4"/>
          <c:order val="0"/>
          <c:tx>
            <c:strRef>
              <c:f>'Summary Tables_V03'!$B$8</c:f>
              <c:strCache>
                <c:ptCount val="1"/>
                <c:pt idx="0">
                  <c:v>Certified Controllers</c:v>
                </c:pt>
              </c:strCache>
            </c:strRef>
          </c:tx>
          <c:spPr>
            <a:solidFill>
              <a:srgbClr val="00699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9C8-4D80-B074-40F19EAB48A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'Summary Tables_V03'!$E$8</c:f>
              <c:numCache>
                <c:formatCode>#,##0_);[Red]\(#,##0\)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C8-4D80-B074-40F19EAB48AA}"/>
            </c:ext>
          </c:extLst>
        </c:ser>
        <c:ser>
          <c:idx val="1"/>
          <c:order val="1"/>
          <c:tx>
            <c:strRef>
              <c:f>'Summary Tables_V03'!$B$5</c:f>
              <c:strCache>
                <c:ptCount val="1"/>
                <c:pt idx="0">
                  <c:v>Trainees (Cert Phase)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'Summary Tables_V03'!$E$5</c:f>
              <c:numCache>
                <c:formatCode>#,##0_);[Red]\(#,##0\)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9B-4861-9A8D-71C8963982C9}"/>
            </c:ext>
          </c:extLst>
        </c:ser>
        <c:ser>
          <c:idx val="2"/>
          <c:order val="2"/>
          <c:tx>
            <c:strRef>
              <c:f>'Summary Tables_V03'!$B$6</c:f>
              <c:strCache>
                <c:ptCount val="1"/>
                <c:pt idx="0">
                  <c:v>Trainees (Classroom Phase - Oct)</c:v>
                </c:pt>
              </c:strCache>
            </c:strRef>
          </c:tx>
          <c:spPr>
            <a:solidFill>
              <a:srgbClr val="20BEC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'Summary Tables_V03'!$E$6</c:f>
              <c:numCache>
                <c:formatCode>#,##0_);[Red]\(#,##0\)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9B-4861-9A8D-71C8963982C9}"/>
            </c:ext>
          </c:extLst>
        </c:ser>
        <c:ser>
          <c:idx val="3"/>
          <c:order val="3"/>
          <c:tx>
            <c:strRef>
              <c:f>'Summary Tables_V03'!$B$7</c:f>
              <c:strCache>
                <c:ptCount val="1"/>
                <c:pt idx="0">
                  <c:v>Trainees (November Start)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'Summary Tables_V03'!$E$7</c:f>
              <c:numCache>
                <c:formatCode>#,##0_);[Red]\(#,##0\)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9B-4861-9A8D-71C8963982C9}"/>
            </c:ext>
          </c:extLst>
        </c:ser>
        <c:ser>
          <c:idx val="0"/>
          <c:order val="4"/>
          <c:tx>
            <c:strRef>
              <c:f>'Summary Tables_V03'!$B$4</c:f>
              <c:strCache>
                <c:ptCount val="1"/>
                <c:pt idx="0">
                  <c:v>In Pipeline</c:v>
                </c:pt>
              </c:strCache>
            </c:strRef>
          </c:tx>
          <c:spPr>
            <a:pattFill prst="pct8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'Summary Tables_V03'!$E$4</c:f>
              <c:numCache>
                <c:formatCode>#,##0_);[Red]\(#,##0\)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9B-4861-9A8D-71C8963982C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5"/>
        <c:overlap val="100"/>
        <c:axId val="1108803439"/>
        <c:axId val="1095808703"/>
      </c:barChart>
      <c:catAx>
        <c:axId val="110880343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95808703"/>
        <c:crosses val="autoZero"/>
        <c:auto val="1"/>
        <c:lblAlgn val="ctr"/>
        <c:lblOffset val="100"/>
        <c:noMultiLvlLbl val="0"/>
      </c:catAx>
      <c:valAx>
        <c:axId val="1095808703"/>
        <c:scaling>
          <c:orientation val="minMax"/>
          <c:max val="3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8803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4289763779527502E-3"/>
          <c:y val="0.74506968455086431"/>
          <c:w val="0.97714204724409437"/>
          <c:h val="0.19185538789838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'Summary Tables_V03'!$B$25</c:f>
              <c:strCache>
                <c:ptCount val="1"/>
                <c:pt idx="0">
                  <c:v>Certified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'Summary Tables_V03'!$E$21</c:f>
              <c:numCache>
                <c:formatCode>#,##0_);[Red]\(#,##0\)</c:formatCode>
                <c:ptCount val="1"/>
              </c:numCache>
            </c:numRef>
          </c:cat>
          <c:val>
            <c:numRef>
              <c:f>'Summary Tables_V03'!$E$25</c:f>
              <c:numCache>
                <c:formatCode>#,##0_);[Red]\(#,##0\)</c:formatCode>
                <c:ptCount val="1"/>
                <c:pt idx="0">
                  <c:v>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45-4330-A83D-4F345A40B4FE}"/>
            </c:ext>
          </c:extLst>
        </c:ser>
        <c:ser>
          <c:idx val="2"/>
          <c:order val="1"/>
          <c:tx>
            <c:strRef>
              <c:f>'Summary Tables_V03'!$B$24</c:f>
              <c:strCache>
                <c:ptCount val="1"/>
                <c:pt idx="0">
                  <c:v>Trainees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'Summary Tables_V03'!$E$21</c:f>
              <c:numCache>
                <c:formatCode>#,##0_);[Red]\(#,##0\)</c:formatCode>
                <c:ptCount val="1"/>
              </c:numCache>
            </c:numRef>
          </c:cat>
          <c:val>
            <c:numRef>
              <c:f>'Summary Tables_V03'!$E$24</c:f>
              <c:numCache>
                <c:formatCode>#,##0_);[Red]\(#,##0\)</c:formatCode>
                <c:ptCount val="1"/>
                <c:pt idx="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45-4330-A83D-4F345A40B4FE}"/>
            </c:ext>
          </c:extLst>
        </c:ser>
        <c:ser>
          <c:idx val="1"/>
          <c:order val="2"/>
          <c:tx>
            <c:strRef>
              <c:f>'Summary Tables_V03'!$B$23</c:f>
              <c:strCache>
                <c:ptCount val="1"/>
                <c:pt idx="0">
                  <c:v>In Pipeline</c:v>
                </c:pt>
              </c:strCache>
            </c:strRef>
          </c:tx>
          <c:spPr>
            <a:pattFill prst="pct8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'Summary Tables_V03'!$E$21</c:f>
              <c:numCache>
                <c:formatCode>#,##0_);[Red]\(#,##0\)</c:formatCode>
                <c:ptCount val="1"/>
              </c:numCache>
            </c:numRef>
          </c:cat>
          <c:val>
            <c:numRef>
              <c:f>'Summary Tables_V03'!$E$23</c:f>
              <c:numCache>
                <c:formatCode>#,##0_);[Red]\(#,##0\)</c:formatCode>
                <c:ptCount val="1"/>
                <c:pt idx="0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45-4330-A83D-4F345A40B4F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5"/>
        <c:overlap val="100"/>
        <c:axId val="635630592"/>
        <c:axId val="2048135776"/>
      </c:barChart>
      <c:catAx>
        <c:axId val="635630592"/>
        <c:scaling>
          <c:orientation val="minMax"/>
        </c:scaling>
        <c:delete val="1"/>
        <c:axPos val="l"/>
        <c:numFmt formatCode="#,##0_);[Red]\(#,##0\)" sourceLinked="1"/>
        <c:majorTickMark val="out"/>
        <c:minorTickMark val="none"/>
        <c:tickLblPos val="nextTo"/>
        <c:crossAx val="2048135776"/>
        <c:crosses val="autoZero"/>
        <c:auto val="1"/>
        <c:lblAlgn val="ctr"/>
        <c:lblOffset val="100"/>
        <c:noMultiLvlLbl val="1"/>
      </c:catAx>
      <c:valAx>
        <c:axId val="2048135776"/>
        <c:scaling>
          <c:orientation val="minMax"/>
          <c:max val="5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630592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'Summary Tables_V03'!$B$16</c:f>
              <c:strCache>
                <c:ptCount val="1"/>
                <c:pt idx="0">
                  <c:v>Certified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Counts</c:v>
              </c:pt>
            </c:strLit>
          </c:cat>
          <c:val>
            <c:numRef>
              <c:f>'Summary Tables_V03'!$E$16</c:f>
              <c:numCache>
                <c:formatCode>#,##0_);[Red]\(#,##0\)</c:formatCode>
                <c:ptCount val="1"/>
                <c:pt idx="0">
                  <c:v>388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C7-48B3-832E-C447962ED6AA}"/>
            </c:ext>
          </c:extLst>
        </c:ser>
        <c:ser>
          <c:idx val="2"/>
          <c:order val="1"/>
          <c:tx>
            <c:strRef>
              <c:f>'Summary Tables_V03'!$B$15</c:f>
              <c:strCache>
                <c:ptCount val="1"/>
                <c:pt idx="0">
                  <c:v>Trainees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Counts</c:v>
              </c:pt>
            </c:strLit>
          </c:cat>
          <c:val>
            <c:numRef>
              <c:f>'Summary Tables_V03'!$E$15</c:f>
              <c:numCache>
                <c:formatCode>#,##0_);[Red]\(#,##0\)</c:formatCode>
                <c:ptCount val="1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C7-48B3-832E-C447962ED6AA}"/>
            </c:ext>
          </c:extLst>
        </c:ser>
        <c:ser>
          <c:idx val="1"/>
          <c:order val="2"/>
          <c:tx>
            <c:strRef>
              <c:f>'Summary Tables_V03'!$B$14</c:f>
              <c:strCache>
                <c:ptCount val="1"/>
                <c:pt idx="0">
                  <c:v>In Pipeline</c:v>
                </c:pt>
              </c:strCache>
            </c:strRef>
          </c:tx>
          <c:spPr>
            <a:pattFill prst="pct8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1C7-48B3-832E-C447962ED6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Counts</c:v>
              </c:pt>
            </c:strLit>
          </c:cat>
          <c:val>
            <c:numRef>
              <c:f>'Summary Tables_V03'!$E$14</c:f>
              <c:numCache>
                <c:formatCode>#,##0_);[Red]\(#,##0\)</c:formatCode>
                <c:ptCount val="1"/>
                <c:pt idx="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C7-48B3-832E-C447962ED6A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5"/>
        <c:overlap val="100"/>
        <c:axId val="802185024"/>
        <c:axId val="113016976"/>
      </c:barChart>
      <c:catAx>
        <c:axId val="802185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3016976"/>
        <c:crosses val="autoZero"/>
        <c:auto val="1"/>
        <c:lblAlgn val="ctr"/>
        <c:lblOffset val="100"/>
        <c:noMultiLvlLbl val="0"/>
      </c:catAx>
      <c:valAx>
        <c:axId val="113016976"/>
        <c:scaling>
          <c:orientation val="minMax"/>
          <c:max val="4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2185024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90201224846895"/>
          <c:y val="3.6124794745484398E-2"/>
          <c:w val="0.85195083787603487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'Elevail Garage-12'!$B$1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'Elevail Garage-12'!$A$2:$A$16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'Elevail Garage-12'!$B$2:$B$16</c:f>
              <c:numCache>
                <c:formatCode>General</c:formatCode>
                <c:ptCount val="15"/>
                <c:pt idx="0">
                  <c:v>0.99950000000000006</c:v>
                </c:pt>
                <c:pt idx="1">
                  <c:v>0.998</c:v>
                </c:pt>
                <c:pt idx="2">
                  <c:v>0.99950000000000006</c:v>
                </c:pt>
                <c:pt idx="3">
                  <c:v>0.99829999999999997</c:v>
                </c:pt>
                <c:pt idx="4">
                  <c:v>0.99939999999999996</c:v>
                </c:pt>
                <c:pt idx="5">
                  <c:v>0.99729999999999996</c:v>
                </c:pt>
                <c:pt idx="6">
                  <c:v>0.99519999999999997</c:v>
                </c:pt>
                <c:pt idx="7">
                  <c:v>0.98750000000000004</c:v>
                </c:pt>
                <c:pt idx="8">
                  <c:v>0.98280000000000001</c:v>
                </c:pt>
                <c:pt idx="9">
                  <c:v>0.99819999999999998</c:v>
                </c:pt>
                <c:pt idx="10">
                  <c:v>0.99900000000000011</c:v>
                </c:pt>
                <c:pt idx="11">
                  <c:v>0.99750000000000005</c:v>
                </c:pt>
                <c:pt idx="12">
                  <c:v>0.99450000000000005</c:v>
                </c:pt>
                <c:pt idx="13">
                  <c:v>0.99780000000000002</c:v>
                </c:pt>
                <c:pt idx="14">
                  <c:v>0.99819999999999998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57-48B9-B223-FA87B090984A}"/>
            </c:ext>
          </c:extLst>
        </c:ser>
        <c:ser>
          <c:idx val="2"/>
          <c:order val="1"/>
          <c:tx>
            <c:strRef>
              <c:f>'Elevail Garage-12'!$D$1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'Elevail Garage-12'!$A$2:$A$16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'Elevail Garage-12'!$D$2:$D$16</c:f>
              <c:numCache>
                <c:formatCode>General</c:formatCode>
                <c:ptCount val="15"/>
                <c:pt idx="0">
                  <c:v>0.97</c:v>
                </c:pt>
                <c:pt idx="1">
                  <c:v>0.97</c:v>
                </c:pt>
                <c:pt idx="2">
                  <c:v>0.97</c:v>
                </c:pt>
                <c:pt idx="3">
                  <c:v>0.97</c:v>
                </c:pt>
                <c:pt idx="4">
                  <c:v>0.97</c:v>
                </c:pt>
                <c:pt idx="5">
                  <c:v>0.97</c:v>
                </c:pt>
                <c:pt idx="6">
                  <c:v>0.97</c:v>
                </c:pt>
                <c:pt idx="7">
                  <c:v>0.97</c:v>
                </c:pt>
                <c:pt idx="8">
                  <c:v>0.97</c:v>
                </c:pt>
                <c:pt idx="9">
                  <c:v>0.97</c:v>
                </c:pt>
                <c:pt idx="10">
                  <c:v>0.97</c:v>
                </c:pt>
                <c:pt idx="11">
                  <c:v>0.97</c:v>
                </c:pt>
                <c:pt idx="12">
                  <c:v>0.97</c:v>
                </c:pt>
                <c:pt idx="13">
                  <c:v>0.97</c:v>
                </c:pt>
                <c:pt idx="14">
                  <c:v>0.97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57-48B9-B223-FA87B09098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3406928"/>
        <c:axId val="1"/>
      </c:lineChart>
      <c:catAx>
        <c:axId val="1263406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333333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"/>
          <c:min val="0.94000000000000006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333333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263406928"/>
        <c:crosses val="autoZero"/>
        <c:crossBetween val="between"/>
        <c:majorUnit val="1.0000000000000002E-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3876137401564398"/>
          <c:y val="0.73508859315908193"/>
          <c:w val="0.7989736683905202"/>
          <c:h val="6.2017548922099236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rgbClr val="80808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90201224846895"/>
          <c:y val="3.6124794745484398E-2"/>
          <c:w val="0.85195083787603487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'Elevail Station-11'!$C$1</c:f>
              <c:strCache>
                <c:ptCount val="1"/>
                <c:pt idx="0">
                  <c:v>Active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'Elevail Station-11'!$A$2:$A$16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'Elevail Station-11'!$C$2:$C$16</c:f>
              <c:numCache>
                <c:formatCode>General</c:formatCode>
                <c:ptCount val="15"/>
                <c:pt idx="0">
                  <c:v>0.99660000000000015</c:v>
                </c:pt>
                <c:pt idx="1">
                  <c:v>0.99270000000000003</c:v>
                </c:pt>
                <c:pt idx="2">
                  <c:v>0.9951000000000001</c:v>
                </c:pt>
                <c:pt idx="3">
                  <c:v>0.99620000000000009</c:v>
                </c:pt>
                <c:pt idx="4">
                  <c:v>0.9920000000000001</c:v>
                </c:pt>
                <c:pt idx="5">
                  <c:v>0.98560000000000003</c:v>
                </c:pt>
                <c:pt idx="6">
                  <c:v>0.98729999999999996</c:v>
                </c:pt>
                <c:pt idx="7">
                  <c:v>0.98599999999999999</c:v>
                </c:pt>
                <c:pt idx="8">
                  <c:v>0.97499999999999998</c:v>
                </c:pt>
                <c:pt idx="9">
                  <c:v>0.98</c:v>
                </c:pt>
                <c:pt idx="10">
                  <c:v>0.98580000000000001</c:v>
                </c:pt>
                <c:pt idx="11">
                  <c:v>0.99460000000000015</c:v>
                </c:pt>
                <c:pt idx="12">
                  <c:v>0.99219999999999997</c:v>
                </c:pt>
                <c:pt idx="13">
                  <c:v>0.98480000000000001</c:v>
                </c:pt>
                <c:pt idx="14">
                  <c:v>0.9849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38-4E61-97A1-D7553B6BA0C7}"/>
            </c:ext>
          </c:extLst>
        </c:ser>
        <c:ser>
          <c:idx val="2"/>
          <c:order val="1"/>
          <c:tx>
            <c:strRef>
              <c:f>'Elevail Station-11'!$D$1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'Elevail Station-11'!$A$2:$A$16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'Elevail Station-11'!$D$2:$D$16</c:f>
              <c:numCache>
                <c:formatCode>General</c:formatCode>
                <c:ptCount val="15"/>
                <c:pt idx="0">
                  <c:v>0.98</c:v>
                </c:pt>
                <c:pt idx="1">
                  <c:v>0.98</c:v>
                </c:pt>
                <c:pt idx="2">
                  <c:v>0.98</c:v>
                </c:pt>
                <c:pt idx="3">
                  <c:v>0.98</c:v>
                </c:pt>
                <c:pt idx="4">
                  <c:v>0.98</c:v>
                </c:pt>
                <c:pt idx="5">
                  <c:v>0.98</c:v>
                </c:pt>
                <c:pt idx="6">
                  <c:v>0.98</c:v>
                </c:pt>
                <c:pt idx="7">
                  <c:v>0.98</c:v>
                </c:pt>
                <c:pt idx="8">
                  <c:v>0.98</c:v>
                </c:pt>
                <c:pt idx="9">
                  <c:v>0.98</c:v>
                </c:pt>
                <c:pt idx="10">
                  <c:v>0.98</c:v>
                </c:pt>
                <c:pt idx="11">
                  <c:v>0.98</c:v>
                </c:pt>
                <c:pt idx="12">
                  <c:v>0.98</c:v>
                </c:pt>
                <c:pt idx="13">
                  <c:v>0.98</c:v>
                </c:pt>
                <c:pt idx="14">
                  <c:v>0.98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B38-4E61-97A1-D7553B6BA0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3399440"/>
        <c:axId val="1"/>
      </c:lineChart>
      <c:catAx>
        <c:axId val="126339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333333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"/>
          <c:min val="0.94000000000000006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r>
                  <a:rPr lang="en-US" sz="11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Availability</a:t>
                </a:r>
              </a:p>
            </c:rich>
          </c:tx>
          <c:overlay val="0"/>
        </c:title>
        <c:numFmt formatCode="0%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333333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263399440"/>
        <c:crosses val="autoZero"/>
        <c:crossBetween val="between"/>
        <c:majorUnit val="1.0000000000000002E-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3276135497725539"/>
          <c:y val="0.72699574319696791"/>
          <c:w val="0.81211468267325915"/>
          <c:h val="6.2017548922099236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rgbClr val="80808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'Delay Detail_Pie Charts_FY24 Q1'!$I$30</c:f>
              <c:strCache>
                <c:ptCount val="1"/>
                <c:pt idx="0">
                  <c:v>Train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22A3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6C-442E-931C-1717E92EA0E3}"/>
              </c:ext>
            </c:extLst>
          </c:dPt>
          <c:dPt>
            <c:idx val="1"/>
            <c:invertIfNegative val="0"/>
            <c:bubble3D val="0"/>
            <c:spPr>
              <a:solidFill>
                <a:srgbClr val="222A3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6C-442E-931C-1717E92EA0E3}"/>
              </c:ext>
            </c:extLst>
          </c:dPt>
          <c:dPt>
            <c:idx val="2"/>
            <c:invertIfNegative val="0"/>
            <c:bubble3D val="0"/>
            <c:spPr>
              <a:solidFill>
                <a:srgbClr val="4472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D6C-442E-931C-1717E92EA0E3}"/>
              </c:ext>
            </c:extLst>
          </c:dPt>
          <c:dPt>
            <c:idx val="3"/>
            <c:invertIfNegative val="0"/>
            <c:bubble3D val="0"/>
            <c:spPr>
              <a:solidFill>
                <a:srgbClr val="222A3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D6C-442E-931C-1717E92EA0E3}"/>
              </c:ext>
            </c:extLst>
          </c:dPt>
          <c:dPt>
            <c:idx val="4"/>
            <c:invertIfNegative val="0"/>
            <c:bubble3D val="0"/>
            <c:spPr>
              <a:solidFill>
                <a:srgbClr val="4472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D6C-442E-931C-1717E92EA0E3}"/>
              </c:ext>
            </c:extLst>
          </c:dPt>
          <c:dPt>
            <c:idx val="5"/>
            <c:invertIfNegative val="0"/>
            <c:bubble3D val="0"/>
            <c:spPr>
              <a:solidFill>
                <a:srgbClr val="4472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D6C-442E-931C-1717E92EA0E3}"/>
              </c:ext>
            </c:extLst>
          </c:dPt>
          <c:dPt>
            <c:idx val="6"/>
            <c:invertIfNegative val="0"/>
            <c:bubble3D val="0"/>
            <c:spPr>
              <a:solidFill>
                <a:srgbClr val="C55A1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D6C-442E-931C-1717E92EA0E3}"/>
              </c:ext>
            </c:extLst>
          </c:dPt>
          <c:dPt>
            <c:idx val="7"/>
            <c:invertIfNegative val="0"/>
            <c:bubble3D val="0"/>
            <c:spPr>
              <a:solidFill>
                <a:srgbClr val="C55A1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D6C-442E-931C-1717E92EA0E3}"/>
              </c:ext>
            </c:extLst>
          </c:dPt>
          <c:dPt>
            <c:idx val="8"/>
            <c:invertIfNegative val="0"/>
            <c:bubble3D val="0"/>
            <c:spPr>
              <a:solidFill>
                <a:srgbClr val="4472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ED6C-442E-931C-1717E92EA0E3}"/>
              </c:ext>
            </c:extLst>
          </c:dPt>
          <c:dPt>
            <c:idx val="9"/>
            <c:invertIfNegative val="0"/>
            <c:bubble3D val="0"/>
            <c:spPr>
              <a:solidFill>
                <a:srgbClr val="C55A1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ED6C-442E-931C-1717E92EA0E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E4AEB4B5-FC24-4390-A6AB-E3BAA7EC27E1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Weather (Heat), </a:t>
                    </a:r>
                    <a:fld id="{3E1D258E-1972-4516-9446-865E16AC6F6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7540298507462686"/>
                      <c:h val="0.1400841514726507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ED6C-442E-931C-1717E92EA0E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DA6D000-4A00-4DC6-9686-53D0CE37D83D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Weather (Rain), </a:t>
                    </a:r>
                    <a:fld id="{4C00CB33-2A33-4AC3-9126-3BD14E82422A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220159047283266"/>
                      <c:h val="0.1400841514726507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D6C-442E-931C-1717E92EA0E3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963412-B45A-40D8-B71F-147B4D143232}" type="CELLRANG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[CELLRANGE]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, </a:t>
                    </a:r>
                    <a:fld id="{28396250-FED6-4EDB-B307-F42A02424074}" type="CATEGORYNAM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, </a:t>
                    </a:r>
                    <a:fld id="{DA2ABB5C-1FE2-48A9-B11A-B27F9EA4E426}" type="VALU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368159203980101"/>
                      <c:h val="0.1400841514726507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ED6C-442E-931C-1717E92EA0E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FF8D82A-DFE8-4CFD-9B58-6D899E01486C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Weather (Rain), </a:t>
                    </a:r>
                    <a:fld id="{A0BBF6CF-C5E3-4E7E-BAC2-DBEFB22565FB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592039800995018"/>
                      <c:h val="0.1400841514726507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ED6C-442E-931C-1717E92EA0E3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B6F1550-00CA-4BCA-B1B8-29B81CABC72B}" type="CELLRANG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[CELLRANGE]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, </a:t>
                    </a:r>
                    <a:fld id="{0DA92D1C-861A-4CD9-9EBA-6ADA45439013}" type="CATEGORYNAM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, </a:t>
                    </a:r>
                    <a:fld id="{FBC5F6F7-4583-447D-BF8A-9FE989807A10}" type="VALU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62686567164179"/>
                      <c:h val="0.1400841514726507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ED6C-442E-931C-1717E92EA0E3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C389020-3BE6-4359-A86A-D035A98A5EC4}" type="CELLRANG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[CELLRANGE]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, </a:t>
                    </a:r>
                    <a:fld id="{C7B8C5D4-75A9-42E5-8D64-0F340F9FD658}" type="CATEGORYNAM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, </a:t>
                    </a:r>
                    <a:fld id="{E9FA8D39-7E07-4D50-90E5-0C75BACC676A}" type="VALU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25373134328358"/>
                      <c:h val="0.1400841514726507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ED6C-442E-931C-1717E92EA0E3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3A0DD16-693C-48D0-8B0F-B15CC9CC3733}" type="CELLRANG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[CELLRANGE]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, </a:t>
                    </a:r>
                    <a:fld id="{835AD7D6-13D5-40D1-BDBE-F68BE1D7E65D}" type="CATEGORYNAM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, </a:t>
                    </a:r>
                    <a:fld id="{40484FAC-AF45-4CEB-ADE8-E7E3D0C42797}" type="VALU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570905315939985"/>
                      <c:h val="0.11755982816313458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ED6C-442E-931C-1717E92EA0E3}"/>
                </c:ext>
              </c:extLst>
            </c:dLbl>
            <c:dLbl>
              <c:idx val="7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C6CB94E-BB27-444D-8598-C4D4DFA474CD}" type="CELLRANG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[CELLRANGE]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, </a:t>
                    </a:r>
                    <a:fld id="{C28C3577-17FA-4533-BB7D-F5F1FD595214}" type="CATEGORYNAM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, </a:t>
                    </a:r>
                    <a:fld id="{103F1809-32F6-427B-B5DA-73DBFA84FDAA}" type="VALU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652994868178793"/>
                      <c:h val="0.1400841514726507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ED6C-442E-931C-1717E92EA0E3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05FD04F-66FE-44ED-8172-DF0C4645483A}" type="CELLRANG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[CELLRANGE]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, </a:t>
                    </a:r>
                    <a:fld id="{89AAFAC0-1458-4D7B-AA45-420CA34A9B9C}" type="CATEGORYNAM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, </a:t>
                    </a:r>
                    <a:fld id="{CB4A5D52-D31A-4BA5-9EA1-F38AE73A5FD0}" type="VALU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453989893054412"/>
                      <c:h val="0.1400841514726507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ED6C-442E-931C-1717E92EA0E3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3F50E05-6241-4B0A-A432-CFFDDE8B6E40}" type="CELLRANG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[CELLRANGE]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, </a:t>
                    </a:r>
                    <a:fld id="{61D0D5DA-3D5E-41C1-8522-94174B2119E6}" type="CATEGORYNAM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, </a:t>
                    </a:r>
                    <a:fld id="{6237D1A5-E9DB-4FE5-A418-47ABEE6C58B8}" type="VALUE">
                      <a:rPr lang="en-US" baseline="0">
                        <a:solidFill>
                          <a:schemeClr val="tx1"/>
                        </a:solidFill>
                      </a:rPr>
                      <a:pPr algn="l"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27621733850431"/>
                      <c:h val="0.1400841514726507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ED6C-442E-931C-1717E92EA0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'Delay Detail_Pie Charts_FY24 Q1'!$G$31:$G$40</c:f>
              <c:strCache>
                <c:ptCount val="10"/>
                <c:pt idx="0">
                  <c:v>Weather</c:v>
                </c:pt>
                <c:pt idx="1">
                  <c:v>Weather</c:v>
                </c:pt>
                <c:pt idx="2">
                  <c:v>Third Rail</c:v>
                </c:pt>
                <c:pt idx="3">
                  <c:v>Weather</c:v>
                </c:pt>
                <c:pt idx="4">
                  <c:v>Data Comm</c:v>
                </c:pt>
                <c:pt idx="5">
                  <c:v>Track</c:v>
                </c:pt>
                <c:pt idx="6">
                  <c:v>Object On Track/Train Struck Object</c:v>
                </c:pt>
                <c:pt idx="7">
                  <c:v>Vandalism</c:v>
                </c:pt>
                <c:pt idx="8">
                  <c:v>F.O</c:v>
                </c:pt>
                <c:pt idx="9">
                  <c:v>Vandalism</c:v>
                </c:pt>
              </c:strCache>
            </c:strRef>
          </c:cat>
          <c:val>
            <c:numRef>
              <c:f>'Delay Detail_Pie Charts_FY24 Q1'!$I$31:$I$40</c:f>
              <c:numCache>
                <c:formatCode>General</c:formatCode>
                <c:ptCount val="10"/>
                <c:pt idx="0">
                  <c:v>342</c:v>
                </c:pt>
                <c:pt idx="1">
                  <c:v>196</c:v>
                </c:pt>
                <c:pt idx="2">
                  <c:v>186</c:v>
                </c:pt>
                <c:pt idx="3">
                  <c:v>180</c:v>
                </c:pt>
                <c:pt idx="4">
                  <c:v>158</c:v>
                </c:pt>
                <c:pt idx="5">
                  <c:v>155</c:v>
                </c:pt>
                <c:pt idx="6">
                  <c:v>107</c:v>
                </c:pt>
                <c:pt idx="7">
                  <c:v>87</c:v>
                </c:pt>
                <c:pt idx="8">
                  <c:v>80</c:v>
                </c:pt>
                <c:pt idx="9">
                  <c:v>77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'Delay Detail_Pie Charts_FY24 Q1'!$C$31:$C$40</c15:f>
                <c15:dlblRangeCache>
                  <c:ptCount val="10"/>
                  <c:pt idx="0">
                    <c:v>7/21/2023</c:v>
                  </c:pt>
                  <c:pt idx="1">
                    <c:v>8/21/2023</c:v>
                  </c:pt>
                  <c:pt idx="2">
                    <c:v>7/10/2023</c:v>
                  </c:pt>
                  <c:pt idx="3">
                    <c:v>9/26/2023</c:v>
                  </c:pt>
                  <c:pt idx="4">
                    <c:v>7/8/2023</c:v>
                  </c:pt>
                  <c:pt idx="5">
                    <c:v>8/2/2023</c:v>
                  </c:pt>
                  <c:pt idx="6">
                    <c:v>7/10/2023</c:v>
                  </c:pt>
                  <c:pt idx="7">
                    <c:v>9/13/2023</c:v>
                  </c:pt>
                  <c:pt idx="8">
                    <c:v>9/24/2023</c:v>
                  </c:pt>
                  <c:pt idx="9">
                    <c:v>7/11/2023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3-ED6C-442E-931C-1717E92EA0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757086672"/>
        <c:axId val="757092496"/>
      </c:barChart>
      <c:catAx>
        <c:axId val="75708667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757092496"/>
        <c:crossesAt val="0"/>
        <c:auto val="1"/>
        <c:lblAlgn val="ctr"/>
        <c:lblOffset val="100"/>
        <c:noMultiLvlLbl val="0"/>
      </c:catAx>
      <c:valAx>
        <c:axId val="75709249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757086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90201224846895"/>
          <c:y val="3.6124794745484398E-2"/>
          <c:w val="0.85195083787603487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'Escalator St-13'!$B$1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'Escalator St-13'!$A$2:$A$16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'Escalator St-13'!$B$2:$B$16</c:f>
              <c:numCache>
                <c:formatCode>General</c:formatCode>
                <c:ptCount val="15"/>
                <c:pt idx="0">
                  <c:v>0.96289999999999998</c:v>
                </c:pt>
                <c:pt idx="1">
                  <c:v>0.97970000000000002</c:v>
                </c:pt>
                <c:pt idx="2">
                  <c:v>0.98060000000000003</c:v>
                </c:pt>
                <c:pt idx="3">
                  <c:v>0.97789999999999999</c:v>
                </c:pt>
                <c:pt idx="4">
                  <c:v>0.96150000000000013</c:v>
                </c:pt>
                <c:pt idx="5">
                  <c:v>0.95700000000000007</c:v>
                </c:pt>
                <c:pt idx="6">
                  <c:v>0.89539999999999997</c:v>
                </c:pt>
                <c:pt idx="7">
                  <c:v>0.92310000000000003</c:v>
                </c:pt>
                <c:pt idx="8">
                  <c:v>0.93530000000000002</c:v>
                </c:pt>
                <c:pt idx="9">
                  <c:v>0.9486</c:v>
                </c:pt>
                <c:pt idx="10">
                  <c:v>0.95720000000000005</c:v>
                </c:pt>
                <c:pt idx="11">
                  <c:v>0.96340000000000003</c:v>
                </c:pt>
                <c:pt idx="12">
                  <c:v>0.97099999999999997</c:v>
                </c:pt>
                <c:pt idx="13">
                  <c:v>0.97689999999999999</c:v>
                </c:pt>
                <c:pt idx="14">
                  <c:v>0.97629999999999995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6E-4733-810A-AF3AE067C148}"/>
            </c:ext>
          </c:extLst>
        </c:ser>
        <c:ser>
          <c:idx val="1"/>
          <c:order val="1"/>
          <c:tx>
            <c:strRef>
              <c:f>'Escalator St-13'!$D$1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'Escalator St-13'!$A$2:$A$16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'Escalator St-13'!$D$2:$D$16</c:f>
              <c:numCache>
                <c:formatCode>General</c:formatCode>
                <c:ptCount val="15"/>
                <c:pt idx="0">
                  <c:v>0.93</c:v>
                </c:pt>
                <c:pt idx="1">
                  <c:v>0.93</c:v>
                </c:pt>
                <c:pt idx="2">
                  <c:v>0.93</c:v>
                </c:pt>
                <c:pt idx="3">
                  <c:v>0.93</c:v>
                </c:pt>
                <c:pt idx="4">
                  <c:v>0.93</c:v>
                </c:pt>
                <c:pt idx="5">
                  <c:v>0.93</c:v>
                </c:pt>
                <c:pt idx="6">
                  <c:v>0.93</c:v>
                </c:pt>
                <c:pt idx="7">
                  <c:v>0.93</c:v>
                </c:pt>
                <c:pt idx="8">
                  <c:v>0.93</c:v>
                </c:pt>
                <c:pt idx="9">
                  <c:v>0.93</c:v>
                </c:pt>
                <c:pt idx="10">
                  <c:v>0.93</c:v>
                </c:pt>
                <c:pt idx="11">
                  <c:v>0.93</c:v>
                </c:pt>
                <c:pt idx="12">
                  <c:v>0.93</c:v>
                </c:pt>
                <c:pt idx="13">
                  <c:v>0.93</c:v>
                </c:pt>
                <c:pt idx="14">
                  <c:v>0.93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46E-4733-810A-AF3AE067C1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3395696"/>
        <c:axId val="1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'Escalator St-13'!$C$1</c15:sqref>
                        </c15:formulaRef>
                      </c:ext>
                    </c:extLst>
                    <c:strCache>
                      <c:ptCount val="1"/>
                      <c:pt idx="0">
                        <c:v>Weighted Availability</c:v>
                      </c:pt>
                    </c:strCache>
                  </c:strRef>
                </c:tx>
                <c:spPr>
                  <a:ln w="12700">
                    <a:solidFill>
                      <a:srgbClr val="7EA831"/>
                    </a:solidFill>
                  </a:ln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'Escalator St-13'!$A$2:$A$16</c15:sqref>
                        </c15:formulaRef>
                      </c:ext>
                    </c:extLst>
                    <c:strCache>
                      <c:ptCount val="15"/>
                      <c:pt idx="0">
                        <c:v>July</c:v>
                      </c:pt>
                      <c:pt idx="1">
                        <c:v>Aug</c:v>
                      </c:pt>
                      <c:pt idx="2">
                        <c:v>Sept</c:v>
                      </c:pt>
                      <c:pt idx="3">
                        <c:v>Oct</c:v>
                      </c:pt>
                      <c:pt idx="4">
                        <c:v>Nov</c:v>
                      </c:pt>
                      <c:pt idx="5">
                        <c:v>Dec</c:v>
                      </c:pt>
                      <c:pt idx="6">
                        <c:v>Jan</c:v>
                      </c:pt>
                      <c:pt idx="7">
                        <c:v>Feb</c:v>
                      </c:pt>
                      <c:pt idx="8">
                        <c:v>Mar</c:v>
                      </c:pt>
                      <c:pt idx="9">
                        <c:v>April</c:v>
                      </c:pt>
                      <c:pt idx="10">
                        <c:v>May</c:v>
                      </c:pt>
                      <c:pt idx="11">
                        <c:v>June</c:v>
                      </c:pt>
                      <c:pt idx="12">
                        <c:v>July</c:v>
                      </c:pt>
                      <c:pt idx="13">
                        <c:v>Aug</c:v>
                      </c:pt>
                      <c:pt idx="14">
                        <c:v>Sept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'Escalator St-13'!#REF!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146E-4733-810A-AF3AE067C148}"/>
                  </c:ext>
                </c:extLst>
              </c15:ser>
            </c15:filteredLineSeries>
          </c:ext>
        </c:extLst>
      </c:lineChart>
      <c:catAx>
        <c:axId val="126339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"/>
          <c:min val="0.8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263395696"/>
        <c:crosses val="autoZero"/>
        <c:crossBetween val="between"/>
        <c:majorUnit val="2.0000000000000004E-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2997695522663771"/>
          <c:y val="0.71579895026674123"/>
          <c:w val="0.81737108838635475"/>
          <c:h val="7.4937871614203233E-2"/>
        </c:manualLayout>
      </c:layout>
      <c:overlay val="0"/>
      <c:txPr>
        <a:bodyPr/>
        <a:lstStyle/>
        <a:p>
          <a:pPr>
            <a:defRPr sz="900" b="0" i="0" u="none" strike="noStrike" baseline="0">
              <a:solidFill>
                <a:srgbClr val="80808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90201224846895"/>
          <c:y val="3.6124794745484398E-2"/>
          <c:w val="0.85195083787603487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'Escalator Plat-14'!$C$1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'Escalator Plat-14'!$A$2:$A$16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'Escalator Plat-14'!$C$2:$C$16</c:f>
              <c:numCache>
                <c:formatCode>0.0000</c:formatCode>
                <c:ptCount val="15"/>
                <c:pt idx="0">
                  <c:v>0.97240000000000015</c:v>
                </c:pt>
                <c:pt idx="1">
                  <c:v>0.96120000000000005</c:v>
                </c:pt>
                <c:pt idx="2">
                  <c:v>0.97399999999999998</c:v>
                </c:pt>
                <c:pt idx="3">
                  <c:v>0.98570000000000013</c:v>
                </c:pt>
                <c:pt idx="4">
                  <c:v>0.98530000000000006</c:v>
                </c:pt>
                <c:pt idx="5">
                  <c:v>0.98090000000000011</c:v>
                </c:pt>
                <c:pt idx="6">
                  <c:v>0.97509999999999997</c:v>
                </c:pt>
                <c:pt idx="7">
                  <c:v>0.9556</c:v>
                </c:pt>
                <c:pt idx="8">
                  <c:v>0.96550000000000002</c:v>
                </c:pt>
                <c:pt idx="9">
                  <c:v>0.96830000000000005</c:v>
                </c:pt>
                <c:pt idx="10">
                  <c:v>0.97750000000000004</c:v>
                </c:pt>
                <c:pt idx="11">
                  <c:v>0.96940000000000004</c:v>
                </c:pt>
                <c:pt idx="12">
                  <c:v>0.98550000000000015</c:v>
                </c:pt>
                <c:pt idx="13">
                  <c:v>0.98560000000000003</c:v>
                </c:pt>
                <c:pt idx="14">
                  <c:v>0.98850000000000016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C5-4688-8513-9E9539136C84}"/>
            </c:ext>
          </c:extLst>
        </c:ser>
        <c:ser>
          <c:idx val="1"/>
          <c:order val="1"/>
          <c:tx>
            <c:strRef>
              <c:f>'Escalator Plat-14'!$D$1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'Escalator Plat-14'!$A$2:$A$16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'Escalator Plat-14'!$D$2:$D$16</c:f>
              <c:numCache>
                <c:formatCode>0.0000</c:formatCode>
                <c:ptCount val="15"/>
                <c:pt idx="0">
                  <c:v>0.96</c:v>
                </c:pt>
                <c:pt idx="1">
                  <c:v>0.96</c:v>
                </c:pt>
                <c:pt idx="2">
                  <c:v>0.96</c:v>
                </c:pt>
                <c:pt idx="3">
                  <c:v>0.96</c:v>
                </c:pt>
                <c:pt idx="4">
                  <c:v>0.96</c:v>
                </c:pt>
                <c:pt idx="5">
                  <c:v>0.96</c:v>
                </c:pt>
                <c:pt idx="6">
                  <c:v>0.96</c:v>
                </c:pt>
                <c:pt idx="7">
                  <c:v>0.96</c:v>
                </c:pt>
                <c:pt idx="8">
                  <c:v>0.96</c:v>
                </c:pt>
                <c:pt idx="9">
                  <c:v>0.96</c:v>
                </c:pt>
                <c:pt idx="10">
                  <c:v>0.96</c:v>
                </c:pt>
                <c:pt idx="11">
                  <c:v>0.96</c:v>
                </c:pt>
                <c:pt idx="12">
                  <c:v>0.96</c:v>
                </c:pt>
                <c:pt idx="13">
                  <c:v>0.96</c:v>
                </c:pt>
                <c:pt idx="14">
                  <c:v>0.96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AC5-4688-8513-9E9539136C84}"/>
            </c:ext>
          </c:extLst>
        </c:ser>
        <c:ser>
          <c:idx val="2"/>
          <c:order val="2"/>
          <c:tx>
            <c:strRef>
              <c:f>'Escalator Plat-14'!$E$1</c:f>
              <c:strCache>
                <c:ptCount val="1"/>
                <c:pt idx="0">
                  <c:v>Weighted Availability</c:v>
                </c:pt>
              </c:strCache>
            </c:strRef>
          </c:tx>
          <c:spPr>
            <a:ln w="12700">
              <a:solidFill>
                <a:srgbClr val="7EA831"/>
              </a:solidFill>
            </a:ln>
          </c:spPr>
          <c:marker>
            <c:symbol val="none"/>
          </c:marker>
          <c:cat>
            <c:strRef>
              <c:f>'Escalator Plat-14'!$A$2:$A$16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'Escalator Plat-14'!#REF!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AC5-4688-8513-9E9539136C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3406512"/>
        <c:axId val="1"/>
      </c:lineChart>
      <c:catAx>
        <c:axId val="126340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"/>
          <c:min val="0.8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/>
                  <a:t>Availability</a:t>
                </a:r>
              </a:p>
            </c:rich>
          </c:tx>
          <c:overlay val="0"/>
        </c:title>
        <c:numFmt formatCode="0%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263406512"/>
        <c:crosses val="autoZero"/>
        <c:crossBetween val="between"/>
        <c:majorUnit val="2.0000000000000004E-2"/>
      </c:valAx>
      <c:spPr>
        <a:noFill/>
        <a:ln w="25400">
          <a:noFill/>
        </a:ln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13660312203713856"/>
          <c:y val="0.70699168993652151"/>
          <c:w val="0.80554417553188973"/>
          <c:h val="7.4937871614203233E-2"/>
        </c:manualLayout>
      </c:layout>
      <c:overlay val="0"/>
      <c:txPr>
        <a:bodyPr/>
        <a:lstStyle/>
        <a:p>
          <a:pPr>
            <a:defRPr sz="900" b="0" i="0" u="none" strike="noStrike" baseline="0">
              <a:solidFill>
                <a:srgbClr val="80808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90201224846895"/>
          <c:y val="3.6124794745484398E-2"/>
          <c:w val="0.85195083787603487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'AFC Gate-15'!$B$1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'AFC Gate-15'!$A$2:$A$16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'AFC Gate-15'!$B$2:$B$16</c:f>
              <c:numCache>
                <c:formatCode>General</c:formatCode>
                <c:ptCount val="15"/>
                <c:pt idx="0">
                  <c:v>0.99230000000000007</c:v>
                </c:pt>
                <c:pt idx="1">
                  <c:v>0.98939999999999995</c:v>
                </c:pt>
                <c:pt idx="2">
                  <c:v>0.99120000000000008</c:v>
                </c:pt>
                <c:pt idx="3">
                  <c:v>0.9899</c:v>
                </c:pt>
                <c:pt idx="4">
                  <c:v>0.9869</c:v>
                </c:pt>
                <c:pt idx="5">
                  <c:v>0.98739999999999994</c:v>
                </c:pt>
                <c:pt idx="6">
                  <c:v>0.98150000000000004</c:v>
                </c:pt>
                <c:pt idx="7">
                  <c:v>0.99010000000000009</c:v>
                </c:pt>
                <c:pt idx="8">
                  <c:v>0.99319999999999997</c:v>
                </c:pt>
                <c:pt idx="9">
                  <c:v>0.99370000000000003</c:v>
                </c:pt>
                <c:pt idx="10">
                  <c:v>0.99370000000000003</c:v>
                </c:pt>
                <c:pt idx="11">
                  <c:v>0.99459999999999993</c:v>
                </c:pt>
                <c:pt idx="12">
                  <c:v>0.99290000000000012</c:v>
                </c:pt>
                <c:pt idx="13">
                  <c:v>0.99420000000000008</c:v>
                </c:pt>
                <c:pt idx="14">
                  <c:v>0.99170000000000003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75-42C3-86DB-1C4CA3AF372C}"/>
            </c:ext>
          </c:extLst>
        </c:ser>
        <c:ser>
          <c:idx val="1"/>
          <c:order val="1"/>
          <c:tx>
            <c:strRef>
              <c:f>'AFC Gate-15'!$C$1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'AFC Gate-15'!$A$2:$A$16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'AFC Gate-15'!$C$2:$C$16</c:f>
              <c:numCache>
                <c:formatCode>General</c:formatCode>
                <c:ptCount val="15"/>
                <c:pt idx="0">
                  <c:v>0.99</c:v>
                </c:pt>
                <c:pt idx="1">
                  <c:v>0.99</c:v>
                </c:pt>
                <c:pt idx="2">
                  <c:v>0.99</c:v>
                </c:pt>
                <c:pt idx="3">
                  <c:v>0.99</c:v>
                </c:pt>
                <c:pt idx="4">
                  <c:v>0.99</c:v>
                </c:pt>
                <c:pt idx="5">
                  <c:v>0.99</c:v>
                </c:pt>
                <c:pt idx="6">
                  <c:v>0.99</c:v>
                </c:pt>
                <c:pt idx="7">
                  <c:v>0.99</c:v>
                </c:pt>
                <c:pt idx="8">
                  <c:v>0.99</c:v>
                </c:pt>
                <c:pt idx="9">
                  <c:v>0.98</c:v>
                </c:pt>
                <c:pt idx="10">
                  <c:v>0.98</c:v>
                </c:pt>
                <c:pt idx="11">
                  <c:v>0.98</c:v>
                </c:pt>
                <c:pt idx="12">
                  <c:v>0.98</c:v>
                </c:pt>
                <c:pt idx="13">
                  <c:v>0.98</c:v>
                </c:pt>
                <c:pt idx="14">
                  <c:v>0.98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75-42C3-86DB-1C4CA3AF37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9047184"/>
        <c:axId val="1"/>
      </c:lineChart>
      <c:catAx>
        <c:axId val="1099047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333333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"/>
          <c:min val="0.9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333333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099047184"/>
        <c:crosses val="autoZero"/>
        <c:crossBetween val="between"/>
        <c:majorUnit val="2.0000000000000004E-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3053448805101731"/>
          <c:y val="0.68823034717559517"/>
          <c:w val="0.80554417553188973"/>
          <c:h val="6.2017548922099236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rgbClr val="80808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90201224846895"/>
          <c:y val="3.6124794745484398E-2"/>
          <c:w val="0.85195083787603487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'AFC Vendor-16'!$B$1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'AFC Vendor-16'!$A$2:$A$16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'AFC Vendor-16'!$B$2:$B$16</c:f>
              <c:numCache>
                <c:formatCode>General</c:formatCode>
                <c:ptCount val="15"/>
                <c:pt idx="0">
                  <c:v>0.97120000000000006</c:v>
                </c:pt>
                <c:pt idx="1">
                  <c:v>0.97510000000000008</c:v>
                </c:pt>
                <c:pt idx="2">
                  <c:v>0.97220000000000006</c:v>
                </c:pt>
                <c:pt idx="3">
                  <c:v>0.97519999999999996</c:v>
                </c:pt>
                <c:pt idx="4">
                  <c:v>0.98180000000000012</c:v>
                </c:pt>
                <c:pt idx="5">
                  <c:v>0.98790000000000011</c:v>
                </c:pt>
                <c:pt idx="6">
                  <c:v>0.98360000000000003</c:v>
                </c:pt>
                <c:pt idx="7">
                  <c:v>0.9870000000000001</c:v>
                </c:pt>
                <c:pt idx="8">
                  <c:v>0.98950000000000005</c:v>
                </c:pt>
                <c:pt idx="9">
                  <c:v>0.99319999999999997</c:v>
                </c:pt>
                <c:pt idx="10">
                  <c:v>0.99270000000000003</c:v>
                </c:pt>
                <c:pt idx="11">
                  <c:v>0.99109999999999998</c:v>
                </c:pt>
                <c:pt idx="12">
                  <c:v>0.99290000000000012</c:v>
                </c:pt>
                <c:pt idx="13">
                  <c:v>0.99180000000000013</c:v>
                </c:pt>
                <c:pt idx="14">
                  <c:v>0.98670000000000002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49-48AE-B84F-AD18DEDBA998}"/>
            </c:ext>
          </c:extLst>
        </c:ser>
        <c:ser>
          <c:idx val="1"/>
          <c:order val="1"/>
          <c:tx>
            <c:strRef>
              <c:f>'AFC Vendor-16'!$C$1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'AFC Vendor-16'!$A$2:$A$16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'AFC Vendor-16'!$C$2:$C$16</c:f>
              <c:numCache>
                <c:formatCode>General</c:formatCode>
                <c:ptCount val="15"/>
                <c:pt idx="0">
                  <c:v>0.95000000000000007</c:v>
                </c:pt>
                <c:pt idx="1">
                  <c:v>0.95000000000000007</c:v>
                </c:pt>
                <c:pt idx="2">
                  <c:v>0.95000000000000007</c:v>
                </c:pt>
                <c:pt idx="3">
                  <c:v>0.95000000000000007</c:v>
                </c:pt>
                <c:pt idx="4">
                  <c:v>0.95000000000000007</c:v>
                </c:pt>
                <c:pt idx="5">
                  <c:v>0.95000000000000007</c:v>
                </c:pt>
                <c:pt idx="6">
                  <c:v>0.95000000000000007</c:v>
                </c:pt>
                <c:pt idx="7">
                  <c:v>0.95000000000000007</c:v>
                </c:pt>
                <c:pt idx="8">
                  <c:v>0.95000000000000007</c:v>
                </c:pt>
                <c:pt idx="9">
                  <c:v>0.95000000000000007</c:v>
                </c:pt>
                <c:pt idx="10">
                  <c:v>0.95000000000000007</c:v>
                </c:pt>
                <c:pt idx="11">
                  <c:v>0.95000000000000007</c:v>
                </c:pt>
                <c:pt idx="12">
                  <c:v>0.95000000000000007</c:v>
                </c:pt>
                <c:pt idx="13">
                  <c:v>0.95000000000000007</c:v>
                </c:pt>
                <c:pt idx="14">
                  <c:v>0.95000000000000007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49-48AE-B84F-AD18DEDBA9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9041776"/>
        <c:axId val="1"/>
      </c:lineChart>
      <c:catAx>
        <c:axId val="1099041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333333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"/>
          <c:min val="0.9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333333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099041776"/>
        <c:crosses val="autoZero"/>
        <c:crossBetween val="between"/>
        <c:majorUnit val="2.0000000000000004E-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5594000158652968"/>
          <c:y val="0.70545687603003104"/>
          <c:w val="0.79240316124915089"/>
          <c:h val="6.2017548922099236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rgbClr val="80808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15795361645368"/>
          <c:y val="3.6124794745484398E-2"/>
          <c:w val="0.87927326707112441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'Cust Service-20'!$B$1</c:f>
              <c:strCache>
                <c:ptCount val="1"/>
                <c:pt idx="0">
                  <c:v>Station Agent Customer Service</c:v>
                </c:pt>
              </c:strCache>
            </c:strRef>
          </c:tx>
          <c:spPr>
            <a:ln w="12700">
              <a:solidFill>
                <a:srgbClr val="F9A51A"/>
              </a:solidFill>
              <a:prstDash val="solid"/>
            </a:ln>
          </c:spPr>
          <c:marker>
            <c:symbol val="diamond"/>
            <c:size val="10"/>
            <c:spPr>
              <a:solidFill>
                <a:srgbClr val="F9A51A"/>
              </a:solidFill>
              <a:ln w="19050">
                <a:solidFill>
                  <a:srgbClr val="F9A51A"/>
                </a:solidFill>
              </a:ln>
            </c:spPr>
          </c:marker>
          <c:dPt>
            <c:idx val="0"/>
            <c:marker>
              <c:symbol val="diamond"/>
              <c:size val="8"/>
            </c:marker>
            <c:bubble3D val="0"/>
            <c:extLst>
              <c:ext xmlns:c16="http://schemas.microsoft.com/office/drawing/2014/chart" uri="{C3380CC4-5D6E-409C-BE32-E72D297353CC}">
                <c16:uniqueId val="{00000000-F331-47A0-AD3B-02FD7C9B38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'Cust Service-20'!$A$29:$A$31</c:f>
              <c:strCache>
                <c:ptCount val="3"/>
                <c:pt idx="0">
                  <c:v>FY23 Q3</c:v>
                </c:pt>
                <c:pt idx="1">
                  <c:v>FY23 Q4</c:v>
                </c:pt>
                <c:pt idx="2">
                  <c:v>FY24 Q1</c:v>
                </c:pt>
              </c:strCache>
            </c:strRef>
          </c:cat>
          <c:val>
            <c:numRef>
              <c:f>'Cust Service-20'!$B$29:$B$31</c:f>
              <c:numCache>
                <c:formatCode>General</c:formatCode>
                <c:ptCount val="3"/>
                <c:pt idx="0">
                  <c:v>3.9</c:v>
                </c:pt>
                <c:pt idx="1">
                  <c:v>3.9</c:v>
                </c:pt>
                <c:pt idx="2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31-47A0-AD3B-02FD7C9B3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0019104"/>
        <c:axId val="1"/>
      </c:lineChart>
      <c:catAx>
        <c:axId val="510019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5"/>
          <c:min val="1"/>
        </c:scaling>
        <c:delete val="0"/>
        <c:axPos val="l"/>
        <c:majorGridlines>
          <c:spPr>
            <a:ln w="6350">
              <a:solidFill>
                <a:srgbClr val="FFFFFF">
                  <a:lumMod val="85000"/>
                </a:srgbClr>
              </a:solidFill>
            </a:ln>
          </c:spPr>
        </c:majorGridlines>
        <c:numFmt formatCode="#,##0" sourceLinked="0"/>
        <c:majorTickMark val="none"/>
        <c:minorTickMark val="none"/>
        <c:tickLblPos val="low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10019104"/>
        <c:crosses val="autoZero"/>
        <c:crossBetween val="between"/>
        <c:majorUnit val="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12700" cap="rnd">
              <a:solidFill>
                <a:srgbClr val="0066CC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chemeClr val="tx2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'Overall Cust Sat'!$A$2:$A$6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'Overall Cust Sat'!$D$2:$D$6</c:f>
              <c:numCache>
                <c:formatCode>0%</c:formatCode>
                <c:ptCount val="5"/>
                <c:pt idx="0">
                  <c:v>0.74</c:v>
                </c:pt>
                <c:pt idx="1">
                  <c:v>0.72</c:v>
                </c:pt>
                <c:pt idx="2">
                  <c:v>0.7</c:v>
                </c:pt>
                <c:pt idx="3">
                  <c:v>0.72571081709352436</c:v>
                </c:pt>
                <c:pt idx="4">
                  <c:v>0.74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F3-474B-8ECD-63219F53E4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009008"/>
        <c:axId val="1"/>
      </c:lineChart>
      <c:catAx>
        <c:axId val="7500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0.9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% of Top-2-box</a:t>
                </a:r>
              </a:p>
            </c:rich>
          </c:tx>
          <c:overlay val="0"/>
        </c:title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50090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'Inquiry Trending Chart'!$B$1</c:f>
              <c:strCache>
                <c:ptCount val="1"/>
                <c:pt idx="0">
                  <c:v>Cases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'Inquiry Trending Chart'!$A$2:$A$6</c:f>
              <c:strCache>
                <c:ptCount val="5"/>
                <c:pt idx="0">
                  <c:v>Apps</c:v>
                </c:pt>
                <c:pt idx="1">
                  <c:v>Parking</c:v>
                </c:pt>
                <c:pt idx="2">
                  <c:v>General</c:v>
                </c:pt>
                <c:pt idx="3">
                  <c:v>Clipper</c:v>
                </c:pt>
                <c:pt idx="4">
                  <c:v>Transit Information</c:v>
                </c:pt>
              </c:strCache>
            </c:strRef>
          </c:cat>
          <c:val>
            <c:numRef>
              <c:f>'Inquiry Trending Chart'!$B$2:$B$6</c:f>
              <c:numCache>
                <c:formatCode>General</c:formatCode>
                <c:ptCount val="5"/>
                <c:pt idx="0" formatCode="#,##0">
                  <c:v>1099</c:v>
                </c:pt>
                <c:pt idx="1">
                  <c:v>448</c:v>
                </c:pt>
                <c:pt idx="2">
                  <c:v>350</c:v>
                </c:pt>
                <c:pt idx="3">
                  <c:v>280</c:v>
                </c:pt>
                <c:pt idx="4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C5-46D2-A8A0-DA79635FE1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1228024671"/>
        <c:axId val="788611247"/>
      </c:barChart>
      <c:catAx>
        <c:axId val="1228024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8611247"/>
        <c:crosses val="autoZero"/>
        <c:auto val="1"/>
        <c:lblAlgn val="ctr"/>
        <c:lblOffset val="100"/>
        <c:noMultiLvlLbl val="0"/>
      </c:catAx>
      <c:valAx>
        <c:axId val="7886112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80246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'Compliments Trending Chart'!$B$1</c:f>
              <c:strCache>
                <c:ptCount val="1"/>
                <c:pt idx="0">
                  <c:v>Compliment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'Compliments Trending Chart'!$A$2:$A$6</c:f>
              <c:strCache>
                <c:ptCount val="5"/>
                <c:pt idx="0">
                  <c:v>Personnel - S/A</c:v>
                </c:pt>
                <c:pt idx="1">
                  <c:v>Personnel - Other</c:v>
                </c:pt>
                <c:pt idx="2">
                  <c:v>Service</c:v>
                </c:pt>
                <c:pt idx="3">
                  <c:v>Personnel - T/O</c:v>
                </c:pt>
                <c:pt idx="4">
                  <c:v>Station Facilities</c:v>
                </c:pt>
              </c:strCache>
            </c:strRef>
          </c:cat>
          <c:val>
            <c:numRef>
              <c:f>'Compliments Trending Chart'!$B$2:$B$6</c:f>
              <c:numCache>
                <c:formatCode>General</c:formatCode>
                <c:ptCount val="5"/>
                <c:pt idx="0">
                  <c:v>53</c:v>
                </c:pt>
                <c:pt idx="1">
                  <c:v>43</c:v>
                </c:pt>
                <c:pt idx="2">
                  <c:v>20</c:v>
                </c:pt>
                <c:pt idx="3">
                  <c:v>13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36-43A6-9877-0A28E7A0AC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791783615"/>
        <c:axId val="1390404639"/>
      </c:barChart>
      <c:catAx>
        <c:axId val="791783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0404639"/>
        <c:crosses val="autoZero"/>
        <c:auto val="1"/>
        <c:lblAlgn val="ctr"/>
        <c:lblOffset val="100"/>
        <c:noMultiLvlLbl val="0"/>
      </c:catAx>
      <c:valAx>
        <c:axId val="1390404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17836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701174738962267"/>
          <c:y val="4.060637874811103E-2"/>
          <c:w val="0.82882122166212013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'Cust Compl-25'!$B$1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'Cust Compl-25'!$A$2:$A$16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'Cust Compl-25'!$B$2:$B$16</c:f>
              <c:numCache>
                <c:formatCode>General</c:formatCode>
                <c:ptCount val="15"/>
                <c:pt idx="0">
                  <c:v>27.8251130649362</c:v>
                </c:pt>
                <c:pt idx="1">
                  <c:v>23.898620824890514</c:v>
                </c:pt>
                <c:pt idx="2">
                  <c:v>28.39841775326471</c:v>
                </c:pt>
                <c:pt idx="3">
                  <c:v>20.677042076324497</c:v>
                </c:pt>
                <c:pt idx="4">
                  <c:v>21.305795230654258</c:v>
                </c:pt>
                <c:pt idx="5">
                  <c:v>29.029898098766363</c:v>
                </c:pt>
                <c:pt idx="6">
                  <c:v>27.51147632263665</c:v>
                </c:pt>
                <c:pt idx="7">
                  <c:v>18.673530327691992</c:v>
                </c:pt>
                <c:pt idx="8">
                  <c:v>23.372727647961646</c:v>
                </c:pt>
                <c:pt idx="9">
                  <c:v>22.389961192422469</c:v>
                </c:pt>
                <c:pt idx="10">
                  <c:v>21.731784406370043</c:v>
                </c:pt>
                <c:pt idx="11">
                  <c:v>20.139513200557136</c:v>
                </c:pt>
                <c:pt idx="12">
                  <c:v>20.04</c:v>
                </c:pt>
                <c:pt idx="13">
                  <c:v>19.81938946</c:v>
                </c:pt>
                <c:pt idx="14">
                  <c:v>46.172352005027918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57-4B63-BA05-3BCA4F20B0A4}"/>
            </c:ext>
          </c:extLst>
        </c:ser>
        <c:ser>
          <c:idx val="1"/>
          <c:order val="1"/>
          <c:tx>
            <c:strRef>
              <c:f>'Cust Compl-25'!$C$1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'Cust Compl-25'!$A$2:$A$16</c:f>
              <c:strCache>
                <c:ptCount val="15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</c:strCache>
            </c:strRef>
          </c:cat>
          <c:val>
            <c:numRef>
              <c:f>'Cust Compl-25'!$C$2:$C$16</c:f>
              <c:numCache>
                <c:formatCode>General</c:formatCode>
                <c:ptCount val="15"/>
                <c:pt idx="0">
                  <c:v>5.07</c:v>
                </c:pt>
                <c:pt idx="1">
                  <c:v>5.07</c:v>
                </c:pt>
                <c:pt idx="2">
                  <c:v>5.07</c:v>
                </c:pt>
                <c:pt idx="3">
                  <c:v>5.07</c:v>
                </c:pt>
                <c:pt idx="4">
                  <c:v>5.07</c:v>
                </c:pt>
                <c:pt idx="5">
                  <c:v>5.07</c:v>
                </c:pt>
                <c:pt idx="6">
                  <c:v>5.07</c:v>
                </c:pt>
                <c:pt idx="7">
                  <c:v>5.07</c:v>
                </c:pt>
                <c:pt idx="8">
                  <c:v>5.07</c:v>
                </c:pt>
                <c:pt idx="9">
                  <c:v>5.07</c:v>
                </c:pt>
                <c:pt idx="10">
                  <c:v>5.07</c:v>
                </c:pt>
                <c:pt idx="11">
                  <c:v>5.07</c:v>
                </c:pt>
                <c:pt idx="12">
                  <c:v>5.07</c:v>
                </c:pt>
                <c:pt idx="13">
                  <c:v>5.07</c:v>
                </c:pt>
                <c:pt idx="14">
                  <c:v>5.07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B57-4B63-BA05-3BCA4F20B0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3404432"/>
        <c:axId val="1"/>
      </c:lineChart>
      <c:catAx>
        <c:axId val="126340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/>
                    <a:ea typeface="Arial Narrow"/>
                    <a:cs typeface="Arial Narrow"/>
                  </a:defRPr>
                </a:pPr>
                <a:r>
                  <a:rPr lang="en-US" b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Complaints per 100,000 Customers</a:t>
                </a:r>
              </a:p>
            </c:rich>
          </c:tx>
          <c:layout>
            <c:manualLayout>
              <c:xMode val="edge"/>
              <c:yMode val="edge"/>
              <c:x val="2.1994566209792999E-2"/>
              <c:y val="0.10612391632864074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63404432"/>
        <c:crosses val="autoZero"/>
        <c:crossBetween val="between"/>
        <c:majorUnit val="6"/>
        <c:minorUnit val="1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369889716196877"/>
          <c:y val="0.59777873220392908"/>
          <c:w val="0.83051210266909348"/>
          <c:h val="5.384802399057094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rgbClr val="80808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'Top 5 Categories Trending'!$C$1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04E-4E0A-AC8B-B6B9569921B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04E-4E0A-AC8B-B6B9569921B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04E-4E0A-AC8B-B6B9569921B5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04E-4E0A-AC8B-B6B9569921B5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04E-4E0A-AC8B-B6B9569921B5}"/>
              </c:ext>
            </c:extLst>
          </c:dPt>
          <c:dPt>
            <c:idx val="1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04E-4E0A-AC8B-B6B9569921B5}"/>
              </c:ext>
            </c:extLst>
          </c:dPt>
          <c:dPt>
            <c:idx val="1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04E-4E0A-AC8B-B6B9569921B5}"/>
              </c:ext>
            </c:extLst>
          </c:dPt>
          <c:dPt>
            <c:idx val="1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04E-4E0A-AC8B-B6B9569921B5}"/>
              </c:ext>
            </c:extLst>
          </c:dPt>
          <c:dPt>
            <c:idx val="1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04E-4E0A-AC8B-B6B9569921B5}"/>
              </c:ext>
            </c:extLst>
          </c:dPt>
          <c:dPt>
            <c:idx val="1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04E-4E0A-AC8B-B6B9569921B5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F04E-4E0A-AC8B-B6B9569921B5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F04E-4E0A-AC8B-B6B9569921B5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F04E-4E0A-AC8B-B6B9569921B5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F04E-4E0A-AC8B-B6B9569921B5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F04E-4E0A-AC8B-B6B9569921B5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F04E-4E0A-AC8B-B6B9569921B5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F04E-4E0A-AC8B-B6B9569921B5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F04E-4E0A-AC8B-B6B9569921B5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F04E-4E0A-AC8B-B6B9569921B5}"/>
              </c:ext>
            </c:extLst>
          </c:dPt>
          <c:dPt>
            <c:idx val="2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F04E-4E0A-AC8B-B6B9569921B5}"/>
              </c:ext>
            </c:extLst>
          </c:dPt>
          <c:cat>
            <c:multiLvlStrRef>
              <c:f>'Top 5 Categories Trending'!$A$2:$B$26</c:f>
              <c:multiLvlStrCache>
                <c:ptCount val="25"/>
                <c:lvl>
                  <c:pt idx="0">
                    <c:v>FY23 Q1</c:v>
                  </c:pt>
                  <c:pt idx="1">
                    <c:v>FY23 Q2</c:v>
                  </c:pt>
                  <c:pt idx="2">
                    <c:v>FY23 Q3</c:v>
                  </c:pt>
                  <c:pt idx="3">
                    <c:v>FY23 Q4</c:v>
                  </c:pt>
                  <c:pt idx="4">
                    <c:v>FY24 Q1</c:v>
                  </c:pt>
                  <c:pt idx="5">
                    <c:v>FY23 Q1</c:v>
                  </c:pt>
                  <c:pt idx="6">
                    <c:v>FY23 Q2</c:v>
                  </c:pt>
                  <c:pt idx="7">
                    <c:v>FY23 Q3</c:v>
                  </c:pt>
                  <c:pt idx="8">
                    <c:v>FY23 Q4</c:v>
                  </c:pt>
                  <c:pt idx="9">
                    <c:v>FY24 Q1</c:v>
                  </c:pt>
                  <c:pt idx="10">
                    <c:v>FY23 Q1</c:v>
                  </c:pt>
                  <c:pt idx="11">
                    <c:v>FY23 Q2</c:v>
                  </c:pt>
                  <c:pt idx="12">
                    <c:v>FY23 Q3</c:v>
                  </c:pt>
                  <c:pt idx="13">
                    <c:v>FY23 Q4</c:v>
                  </c:pt>
                  <c:pt idx="14">
                    <c:v>FY24 Q1</c:v>
                  </c:pt>
                  <c:pt idx="15">
                    <c:v>FY23 Q1</c:v>
                  </c:pt>
                  <c:pt idx="16">
                    <c:v>FY23 Q2</c:v>
                  </c:pt>
                  <c:pt idx="17">
                    <c:v>FY23 Q3</c:v>
                  </c:pt>
                  <c:pt idx="18">
                    <c:v>FY23 Q4</c:v>
                  </c:pt>
                  <c:pt idx="19">
                    <c:v>FY24 Q1</c:v>
                  </c:pt>
                  <c:pt idx="20">
                    <c:v>FY23 Q1</c:v>
                  </c:pt>
                  <c:pt idx="21">
                    <c:v>FY23 Q2</c:v>
                  </c:pt>
                  <c:pt idx="22">
                    <c:v>FY23 Q3</c:v>
                  </c:pt>
                  <c:pt idx="23">
                    <c:v>FY23 Q4</c:v>
                  </c:pt>
                  <c:pt idx="24">
                    <c:v>FY24 Q1</c:v>
                  </c:pt>
                </c:lvl>
                <c:lvl>
                  <c:pt idx="0">
                    <c:v>Service</c:v>
                  </c:pt>
                  <c:pt idx="5">
                    <c:v>Police</c:v>
                  </c:pt>
                  <c:pt idx="10">
                    <c:v>Personnel</c:v>
                  </c:pt>
                  <c:pt idx="15">
                    <c:v>Maint &amp;  Equip</c:v>
                  </c:pt>
                  <c:pt idx="20">
                    <c:v>Biohazard</c:v>
                  </c:pt>
                </c:lvl>
              </c:multiLvlStrCache>
            </c:multiLvlStrRef>
          </c:cat>
          <c:val>
            <c:numRef>
              <c:f>'Top 5 Categories Trending'!$C$2:$C$26</c:f>
              <c:numCache>
                <c:formatCode>General</c:formatCode>
                <c:ptCount val="25"/>
                <c:pt idx="0">
                  <c:v>754</c:v>
                </c:pt>
                <c:pt idx="1">
                  <c:v>902</c:v>
                </c:pt>
                <c:pt idx="2">
                  <c:v>644</c:v>
                </c:pt>
                <c:pt idx="3">
                  <c:v>352</c:v>
                </c:pt>
                <c:pt idx="4" formatCode="#,##0">
                  <c:v>1225</c:v>
                </c:pt>
                <c:pt idx="5">
                  <c:v>273</c:v>
                </c:pt>
                <c:pt idx="6">
                  <c:v>227</c:v>
                </c:pt>
                <c:pt idx="7">
                  <c:v>364</c:v>
                </c:pt>
                <c:pt idx="8">
                  <c:v>428</c:v>
                </c:pt>
                <c:pt idx="9">
                  <c:v>359</c:v>
                </c:pt>
                <c:pt idx="10">
                  <c:v>245</c:v>
                </c:pt>
                <c:pt idx="11">
                  <c:v>191</c:v>
                </c:pt>
                <c:pt idx="12">
                  <c:v>180</c:v>
                </c:pt>
                <c:pt idx="13">
                  <c:v>249</c:v>
                </c:pt>
                <c:pt idx="14">
                  <c:v>274</c:v>
                </c:pt>
                <c:pt idx="15">
                  <c:v>243</c:v>
                </c:pt>
                <c:pt idx="16">
                  <c:v>224</c:v>
                </c:pt>
                <c:pt idx="17">
                  <c:v>237</c:v>
                </c:pt>
                <c:pt idx="18">
                  <c:v>273</c:v>
                </c:pt>
                <c:pt idx="19">
                  <c:v>258</c:v>
                </c:pt>
                <c:pt idx="20">
                  <c:v>186</c:v>
                </c:pt>
                <c:pt idx="21">
                  <c:v>172</c:v>
                </c:pt>
                <c:pt idx="22">
                  <c:v>199</c:v>
                </c:pt>
                <c:pt idx="23">
                  <c:v>230</c:v>
                </c:pt>
                <c:pt idx="24">
                  <c:v>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F04E-4E0A-AC8B-B6B9569921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236662847"/>
        <c:axId val="1073057247"/>
      </c:barChart>
      <c:catAx>
        <c:axId val="1236662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3057247"/>
        <c:crosses val="autoZero"/>
        <c:auto val="1"/>
        <c:lblAlgn val="ctr"/>
        <c:lblOffset val="100"/>
        <c:noMultiLvlLbl val="0"/>
      </c:catAx>
      <c:valAx>
        <c:axId val="10730572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6662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rgbClr val="005E83"/>
              </a:solidFill>
              <a:round/>
            </a:ln>
            <a:effectLst/>
          </c:spPr>
          <c:marker>
            <c:symbol val="circle"/>
            <c:size val="19"/>
            <c:spPr>
              <a:solidFill>
                <a:srgbClr val="005E83"/>
              </a:solidFill>
              <a:ln w="9525">
                <a:solidFill>
                  <a:srgbClr val="005E8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'Delayed Trains by Month'!$D$4:$R$4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  <c:extLst/>
            </c:strRef>
          </c:cat>
          <c:val>
            <c:numRef>
              <c:f>'Delayed Trains by Month'!$D$18:$R$18</c:f>
              <c:numCache>
                <c:formatCode>General</c:formatCode>
                <c:ptCount val="12"/>
                <c:pt idx="0">
                  <c:v>3070</c:v>
                </c:pt>
                <c:pt idx="1">
                  <c:v>3470</c:v>
                </c:pt>
                <c:pt idx="2">
                  <c:v>6461</c:v>
                </c:pt>
                <c:pt idx="3">
                  <c:v>6333</c:v>
                </c:pt>
                <c:pt idx="4">
                  <c:v>4621</c:v>
                </c:pt>
                <c:pt idx="5">
                  <c:v>7364</c:v>
                </c:pt>
                <c:pt idx="6">
                  <c:v>3180</c:v>
                </c:pt>
                <c:pt idx="7">
                  <c:v>4345</c:v>
                </c:pt>
                <c:pt idx="8">
                  <c:v>3135</c:v>
                </c:pt>
                <c:pt idx="9">
                  <c:v>3403</c:v>
                </c:pt>
                <c:pt idx="10">
                  <c:v>3131</c:v>
                </c:pt>
                <c:pt idx="11">
                  <c:v>2369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7C3E-4903-B358-29692CA3A6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6909440"/>
        <c:axId val="1586056016"/>
      </c:lineChart>
      <c:catAx>
        <c:axId val="32690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6056016"/>
        <c:crosses val="autoZero"/>
        <c:auto val="1"/>
        <c:lblAlgn val="ctr"/>
        <c:lblOffset val="100"/>
        <c:noMultiLvlLbl val="0"/>
      </c:catAx>
      <c:valAx>
        <c:axId val="1586056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909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6425098834294464E-2"/>
          <c:y val="3.6124794745484398E-2"/>
          <c:w val="0.90442765046306317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'Env In Station-18'!$B$1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F9A51A"/>
              </a:solidFill>
              <a:prstDash val="solid"/>
            </a:ln>
          </c:spPr>
          <c:marker>
            <c:symbol val="diamond"/>
            <c:size val="10"/>
            <c:spPr>
              <a:solidFill>
                <a:srgbClr val="F9A51A"/>
              </a:solidFill>
              <a:ln w="22225">
                <a:solidFill>
                  <a:srgbClr val="F9A51A"/>
                </a:solidFill>
              </a:ln>
            </c:spPr>
          </c:marker>
          <c:dPt>
            <c:idx val="0"/>
            <c:marker>
              <c:spPr>
                <a:solidFill>
                  <a:srgbClr val="F9A51A"/>
                </a:solidFill>
                <a:ln w="19050">
                  <a:solidFill>
                    <a:srgbClr val="F9A51A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3371-47EE-BC58-20FB755018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'Env In Station-18'!$A$30:$A$32</c:f>
              <c:strCache>
                <c:ptCount val="3"/>
                <c:pt idx="0">
                  <c:v>FY23 Q3</c:v>
                </c:pt>
                <c:pt idx="1">
                  <c:v>FY23 Q4</c:v>
                </c:pt>
                <c:pt idx="2">
                  <c:v>FY24 Q1</c:v>
                </c:pt>
              </c:strCache>
            </c:strRef>
          </c:cat>
          <c:val>
            <c:numRef>
              <c:f>'Env In Station-18'!$B$30:$B$32</c:f>
              <c:numCache>
                <c:formatCode>General</c:formatCode>
                <c:ptCount val="3"/>
                <c:pt idx="0">
                  <c:v>3.5</c:v>
                </c:pt>
                <c:pt idx="1">
                  <c:v>3.7</c:v>
                </c:pt>
                <c:pt idx="2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B9-4BC9-B6AF-ECF855204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3616416"/>
        <c:axId val="1"/>
      </c:lineChart>
      <c:catAx>
        <c:axId val="51361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5"/>
          <c:min val="1"/>
        </c:scaling>
        <c:delete val="0"/>
        <c:axPos val="l"/>
        <c:majorGridlines>
          <c:spPr>
            <a:ln>
              <a:solidFill>
                <a:srgbClr val="FFFFFF">
                  <a:lumMod val="85000"/>
                </a:srgbClr>
              </a:solidFill>
            </a:ln>
          </c:spPr>
        </c:majorGridlines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13616416"/>
        <c:crosses val="autoZero"/>
        <c:crossBetween val="between"/>
        <c:majorUnit val="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112128575932237E-2"/>
          <c:y val="3.6124758853092888E-2"/>
          <c:w val="0.90907340098895129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'Env Out Station-17'!$B$1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chemeClr val="accent2"/>
              </a:solidFill>
              <a:prstDash val="solid"/>
            </a:ln>
          </c:spPr>
          <c:marker>
            <c:symbol val="diamond"/>
            <c:size val="10"/>
            <c:spPr>
              <a:solidFill>
                <a:schemeClr val="accent2"/>
              </a:solidFill>
              <a:ln w="19050">
                <a:solidFill>
                  <a:schemeClr val="accent2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'Env Out Station-17'!$A$30:$A$32</c:f>
              <c:strCache>
                <c:ptCount val="3"/>
                <c:pt idx="0">
                  <c:v>FY23 Q3</c:v>
                </c:pt>
                <c:pt idx="1">
                  <c:v>FY23 Q4</c:v>
                </c:pt>
                <c:pt idx="2">
                  <c:v>FY24 Q1</c:v>
                </c:pt>
              </c:strCache>
            </c:strRef>
          </c:cat>
          <c:val>
            <c:numRef>
              <c:f>'Env Out Station-17'!$B$30:$B$32</c:f>
              <c:numCache>
                <c:formatCode>General</c:formatCode>
                <c:ptCount val="3"/>
                <c:pt idx="0">
                  <c:v>3.5</c:v>
                </c:pt>
                <c:pt idx="1">
                  <c:v>3.5</c:v>
                </c:pt>
                <c:pt idx="2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78-41A7-B534-BFE884255B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3618416"/>
        <c:axId val="1"/>
      </c:lineChart>
      <c:catAx>
        <c:axId val="51361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5"/>
          <c:min val="1"/>
        </c:scaling>
        <c:delete val="0"/>
        <c:axPos val="l"/>
        <c:majorGridlines>
          <c:spPr>
            <a:ln w="9525"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13618416"/>
        <c:crosses val="autoZero"/>
        <c:crossBetween val="between"/>
        <c:majorUnit val="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9739742818105536E-2"/>
          <c:y val="4.9072348226204314E-2"/>
          <c:w val="0.74728232456583521"/>
          <c:h val="0.82417061902916444"/>
        </c:manualLayout>
      </c:layout>
      <c:lineChart>
        <c:grouping val="standard"/>
        <c:varyColors val="0"/>
        <c:ser>
          <c:idx val="0"/>
          <c:order val="0"/>
          <c:tx>
            <c:strRef>
              <c:f>'Train Temp-24'!$B$26</c:f>
              <c:strCache>
                <c:ptCount val="1"/>
                <c:pt idx="0">
                  <c:v>FOTF</c:v>
                </c:pt>
              </c:strCache>
            </c:strRef>
          </c:tx>
          <c:spPr>
            <a:ln w="19050" cap="rnd">
              <a:solidFill>
                <a:srgbClr val="00AEEF"/>
              </a:solidFill>
              <a:prstDash val="sysDot"/>
              <a:round/>
            </a:ln>
            <a:effectLst/>
          </c:spPr>
          <c:marker>
            <c:symbol val="diamond"/>
            <c:size val="10"/>
            <c:spPr>
              <a:solidFill>
                <a:srgbClr val="00AEEF"/>
              </a:solidFill>
              <a:ln w="19050">
                <a:solidFill>
                  <a:srgbClr val="00AEEF"/>
                </a:solidFill>
              </a:ln>
              <a:effectLst/>
            </c:spPr>
          </c:marker>
          <c:cat>
            <c:strRef>
              <c:f>'Train Temp-24'!$A$32:$A$34</c:f>
              <c:strCache>
                <c:ptCount val="3"/>
                <c:pt idx="0">
                  <c:v>FY23 Q3</c:v>
                </c:pt>
                <c:pt idx="1">
                  <c:v>FY23 Q4</c:v>
                </c:pt>
                <c:pt idx="2">
                  <c:v>FY24 Q1</c:v>
                </c:pt>
              </c:strCache>
            </c:strRef>
          </c:cat>
          <c:val>
            <c:numRef>
              <c:f>'Train Temp-24'!$B$32:$B$34</c:f>
              <c:numCache>
                <c:formatCode>General</c:formatCode>
                <c:ptCount val="3"/>
                <c:pt idx="0">
                  <c:v>4.2</c:v>
                </c:pt>
                <c:pt idx="1">
                  <c:v>4.33</c:v>
                </c:pt>
                <c:pt idx="2" formatCode="0.0">
                  <c:v>4.26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826-46B5-8853-B2219AACB383}"/>
            </c:ext>
          </c:extLst>
        </c:ser>
        <c:ser>
          <c:idx val="1"/>
          <c:order val="1"/>
          <c:tx>
            <c:strRef>
              <c:f>'Train Temp-24'!$C$26</c:f>
              <c:strCache>
                <c:ptCount val="1"/>
                <c:pt idx="0">
                  <c:v>Legacy</c:v>
                </c:pt>
              </c:strCache>
            </c:strRef>
          </c:tx>
          <c:spPr>
            <a:ln w="19050" cap="rnd">
              <a:solidFill>
                <a:srgbClr val="FAA61A"/>
              </a:solidFill>
              <a:prstDash val="sysDot"/>
              <a:round/>
            </a:ln>
            <a:effectLst/>
          </c:spPr>
          <c:marker>
            <c:symbol val="diamond"/>
            <c:size val="10"/>
            <c:spPr>
              <a:solidFill>
                <a:srgbClr val="FAA61A"/>
              </a:solidFill>
              <a:ln w="19050">
                <a:solidFill>
                  <a:srgbClr val="FAA61A"/>
                </a:solidFill>
              </a:ln>
              <a:effectLst/>
            </c:spPr>
          </c:marker>
          <c:cat>
            <c:strRef>
              <c:f>'Train Temp-24'!$A$32:$A$34</c:f>
              <c:strCache>
                <c:ptCount val="3"/>
                <c:pt idx="0">
                  <c:v>FY23 Q3</c:v>
                </c:pt>
                <c:pt idx="1">
                  <c:v>FY23 Q4</c:v>
                </c:pt>
                <c:pt idx="2">
                  <c:v>FY24 Q1</c:v>
                </c:pt>
              </c:strCache>
            </c:strRef>
          </c:cat>
          <c:val>
            <c:numRef>
              <c:f>'Train Temp-24'!$C$32:$C$34</c:f>
              <c:numCache>
                <c:formatCode>General</c:formatCode>
                <c:ptCount val="3"/>
                <c:pt idx="0">
                  <c:v>4</c:v>
                </c:pt>
                <c:pt idx="1">
                  <c:v>3.73</c:v>
                </c:pt>
                <c:pt idx="2" formatCode="0.0">
                  <c:v>4.0199999999999996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826-46B5-8853-B2219AACB383}"/>
            </c:ext>
          </c:extLst>
        </c:ser>
        <c:ser>
          <c:idx val="2"/>
          <c:order val="2"/>
          <c:tx>
            <c:strRef>
              <c:f>'Train Temp-24'!$D$26</c:f>
              <c:strCache>
                <c:ptCount val="1"/>
                <c:pt idx="0">
                  <c:v>Overall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marker>
            <c:symbol val="diamond"/>
            <c:size val="10"/>
            <c:spPr>
              <a:solidFill>
                <a:srgbClr val="0066CC"/>
              </a:solidFill>
              <a:ln w="19050">
                <a:solidFill>
                  <a:srgbClr val="0066CC"/>
                </a:solidFill>
                <a:prstDash val="solid"/>
              </a:ln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solidFill>
                      <a:srgbClr val="0066CC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'Train Temp-24'!$A$32:$A$34</c:f>
              <c:strCache>
                <c:ptCount val="3"/>
                <c:pt idx="0">
                  <c:v>FY23 Q3</c:v>
                </c:pt>
                <c:pt idx="1">
                  <c:v>FY23 Q4</c:v>
                </c:pt>
                <c:pt idx="2">
                  <c:v>FY24 Q1</c:v>
                </c:pt>
              </c:strCache>
            </c:strRef>
          </c:cat>
          <c:val>
            <c:numRef>
              <c:f>'Train Temp-24'!$D$32:$D$34</c:f>
              <c:numCache>
                <c:formatCode>General</c:formatCode>
                <c:ptCount val="3"/>
                <c:pt idx="0">
                  <c:v>4.0999999999999996</c:v>
                </c:pt>
                <c:pt idx="1">
                  <c:v>4.0999999999999996</c:v>
                </c:pt>
                <c:pt idx="2" formatCode="0.00">
                  <c:v>4.1399999999999997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826-46B5-8853-B2219AACB3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6061408"/>
        <c:axId val="1"/>
      </c:lineChart>
      <c:catAx>
        <c:axId val="51606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 anchor="t" anchorCtr="0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5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16061408"/>
        <c:crosses val="autoZero"/>
        <c:crossBetween val="between"/>
        <c:majorUnit val="1"/>
      </c:valAx>
      <c:spPr>
        <a:noFill/>
        <a:ln w="25400">
          <a:noFill/>
        </a:ln>
      </c:spPr>
    </c:plotArea>
    <c:legend>
      <c:legendPos val="r"/>
      <c:overlay val="0"/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328169941964167E-2"/>
          <c:y val="4.4511029414328926E-2"/>
          <c:w val="0.71560937624668475"/>
          <c:h val="0.79644667820279169"/>
        </c:manualLayout>
      </c:layout>
      <c:lineChart>
        <c:grouping val="standard"/>
        <c:varyColors val="0"/>
        <c:ser>
          <c:idx val="0"/>
          <c:order val="0"/>
          <c:tx>
            <c:strRef>
              <c:f>'Train Int Clean-23'!$B$26</c:f>
              <c:strCache>
                <c:ptCount val="1"/>
                <c:pt idx="0">
                  <c:v>FOTF</c:v>
                </c:pt>
              </c:strCache>
            </c:strRef>
          </c:tx>
          <c:spPr>
            <a:ln w="19050" cap="rnd">
              <a:solidFill>
                <a:srgbClr val="00AEEF"/>
              </a:solidFill>
              <a:prstDash val="sysDot"/>
              <a:round/>
            </a:ln>
            <a:effectLst/>
          </c:spPr>
          <c:marker>
            <c:symbol val="diamond"/>
            <c:size val="10"/>
            <c:spPr>
              <a:solidFill>
                <a:srgbClr val="00B0F0"/>
              </a:solidFill>
              <a:ln w="19050">
                <a:solidFill>
                  <a:srgbClr val="00AEEF"/>
                </a:solidFill>
              </a:ln>
              <a:effectLst/>
            </c:spPr>
          </c:marker>
          <c:cat>
            <c:strRef>
              <c:f>'Train Int Clean-23'!$A$32:$A$34</c:f>
              <c:strCache>
                <c:ptCount val="3"/>
                <c:pt idx="0">
                  <c:v>FY23 Q3</c:v>
                </c:pt>
                <c:pt idx="1">
                  <c:v>FY23 Q4</c:v>
                </c:pt>
                <c:pt idx="2">
                  <c:v>FY24 Q1</c:v>
                </c:pt>
              </c:strCache>
            </c:strRef>
          </c:cat>
          <c:val>
            <c:numRef>
              <c:f>'Train Int Clean-23'!$B$32:$B$34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D5E-4695-8738-ED1E63D22C8D}"/>
            </c:ext>
          </c:extLst>
        </c:ser>
        <c:ser>
          <c:idx val="1"/>
          <c:order val="1"/>
          <c:tx>
            <c:strRef>
              <c:f>'Train Int Clean-23'!$C$26</c:f>
              <c:strCache>
                <c:ptCount val="1"/>
                <c:pt idx="0">
                  <c:v>Legacy</c:v>
                </c:pt>
              </c:strCache>
            </c:strRef>
          </c:tx>
          <c:spPr>
            <a:ln w="19050" cap="rnd">
              <a:solidFill>
                <a:srgbClr val="FAA61A"/>
              </a:solidFill>
              <a:prstDash val="sysDot"/>
              <a:round/>
            </a:ln>
            <a:effectLst/>
          </c:spPr>
          <c:marker>
            <c:symbol val="diamond"/>
            <c:size val="10"/>
            <c:spPr>
              <a:solidFill>
                <a:srgbClr val="FAA61A"/>
              </a:solidFill>
              <a:ln w="19050">
                <a:solidFill>
                  <a:srgbClr val="FAA61A"/>
                </a:solidFill>
              </a:ln>
              <a:effectLst/>
            </c:spPr>
          </c:marker>
          <c:cat>
            <c:strRef>
              <c:f>'Train Int Clean-23'!$A$32:$A$34</c:f>
              <c:strCache>
                <c:ptCount val="3"/>
                <c:pt idx="0">
                  <c:v>FY23 Q3</c:v>
                </c:pt>
                <c:pt idx="1">
                  <c:v>FY23 Q4</c:v>
                </c:pt>
                <c:pt idx="2">
                  <c:v>FY24 Q1</c:v>
                </c:pt>
              </c:strCache>
            </c:strRef>
          </c:cat>
          <c:val>
            <c:numRef>
              <c:f>'Train Int Clean-23'!$C$32:$C$34</c:f>
              <c:numCache>
                <c:formatCode>General</c:formatCode>
                <c:ptCount val="3"/>
                <c:pt idx="0">
                  <c:v>3.2</c:v>
                </c:pt>
                <c:pt idx="1">
                  <c:v>3.3</c:v>
                </c:pt>
                <c:pt idx="2">
                  <c:v>3.36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D5E-4695-8738-ED1E63D22C8D}"/>
            </c:ext>
          </c:extLst>
        </c:ser>
        <c:ser>
          <c:idx val="2"/>
          <c:order val="2"/>
          <c:tx>
            <c:strRef>
              <c:f>'Train Int Clean-23'!$D$26</c:f>
              <c:strCache>
                <c:ptCount val="1"/>
                <c:pt idx="0">
                  <c:v>Overall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marker>
            <c:symbol val="diamond"/>
            <c:size val="10"/>
            <c:spPr>
              <a:solidFill>
                <a:srgbClr val="0066CC"/>
              </a:solidFill>
              <a:ln w="19050">
                <a:solidFill>
                  <a:srgbClr val="0066CC"/>
                </a:solidFill>
                <a:prstDash val="solid"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solidFill>
                      <a:srgbClr val="0066CC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'Train Int Clean-23'!$A$32:$A$34</c:f>
              <c:strCache>
                <c:ptCount val="3"/>
                <c:pt idx="0">
                  <c:v>FY23 Q3</c:v>
                </c:pt>
                <c:pt idx="1">
                  <c:v>FY23 Q4</c:v>
                </c:pt>
                <c:pt idx="2">
                  <c:v>FY24 Q1</c:v>
                </c:pt>
              </c:strCache>
            </c:strRef>
          </c:cat>
          <c:val>
            <c:numRef>
              <c:f>'Train Int Clean-23'!$D$32:$D$34</c:f>
              <c:numCache>
                <c:formatCode>General</c:formatCode>
                <c:ptCount val="3"/>
                <c:pt idx="0">
                  <c:v>3.6</c:v>
                </c:pt>
                <c:pt idx="1">
                  <c:v>3.7</c:v>
                </c:pt>
                <c:pt idx="2">
                  <c:v>3.63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D5E-4695-8738-ED1E63D22C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6061408"/>
        <c:axId val="1"/>
      </c:lineChart>
      <c:catAx>
        <c:axId val="51606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5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16061408"/>
        <c:crosses val="autoZero"/>
        <c:crossBetween val="between"/>
        <c:majorUnit val="1"/>
      </c:valAx>
      <c:spPr>
        <a:noFill/>
        <a:ln w="25400">
          <a:noFill/>
        </a:ln>
      </c:spPr>
    </c:plotArea>
    <c:legend>
      <c:legendPos val="r"/>
      <c:overlay val="0"/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890201224846895"/>
          <c:y val="3.6124794745484398E-2"/>
          <c:w val="0.85195083787603487"/>
          <c:h val="0.84194487389873551"/>
        </c:manualLayout>
      </c:layout>
      <c:lineChart>
        <c:grouping val="standard"/>
        <c:varyColors val="0"/>
        <c:ser>
          <c:idx val="0"/>
          <c:order val="0"/>
          <c:tx>
            <c:strRef>
              <c:f>'Fare Evasion-22'!$B$1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'Fare Evasion-22'!$A$2:$A$6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'Fare Evasion-22'!$B$2:$B$6</c:f>
              <c:numCache>
                <c:formatCode>General</c:formatCode>
                <c:ptCount val="5"/>
                <c:pt idx="0">
                  <c:v>0.22114221133980599</c:v>
                </c:pt>
                <c:pt idx="1">
                  <c:v>0.218</c:v>
                </c:pt>
                <c:pt idx="2">
                  <c:v>0.23139351515343973</c:v>
                </c:pt>
                <c:pt idx="3">
                  <c:v>0.251</c:v>
                </c:pt>
                <c:pt idx="4">
                  <c:v>0.24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FE-4CB4-B7A1-7F9022D097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3396944"/>
        <c:axId val="1"/>
      </c:lineChart>
      <c:catAx>
        <c:axId val="1263396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333333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0.30000000000000004"/>
          <c:min val="0"/>
        </c:scaling>
        <c:delete val="0"/>
        <c:axPos val="l"/>
        <c:majorGridlines>
          <c:spPr>
            <a:ln>
              <a:solidFill>
                <a:srgbClr val="FFFFFF">
                  <a:lumMod val="8500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r>
                  <a:rPr lang="en-US" sz="1100" b="0" i="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</a:rPr>
                  <a:t>% Answered Yes</a:t>
                </a:r>
                <a:endParaRPr 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1.1209236431515135E-2"/>
              <c:y val="0.2809770803322833"/>
            </c:manualLayout>
          </c:layout>
          <c:overlay val="0"/>
        </c:title>
        <c:numFmt formatCode="0%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333333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263396944"/>
        <c:crosses val="autoZero"/>
        <c:crossBetween val="between"/>
        <c:majorUnit val="5.000000000000001E-2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890201224846895"/>
          <c:y val="3.6124794745484398E-2"/>
          <c:w val="0.85195083787603487"/>
          <c:h val="0.84219772057089248"/>
        </c:manualLayout>
      </c:layout>
      <c:lineChart>
        <c:grouping val="standard"/>
        <c:varyColors val="0"/>
        <c:ser>
          <c:idx val="0"/>
          <c:order val="0"/>
          <c:tx>
            <c:strRef>
              <c:f>'Gender Based Harassment'!$R$1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'Gender Based Harassment'!$Q$2:$Q$6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'Gender Based Harassment'!$R$2:$R$6</c:f>
              <c:numCache>
                <c:formatCode>0%</c:formatCode>
                <c:ptCount val="5"/>
                <c:pt idx="0">
                  <c:v>0.09</c:v>
                </c:pt>
                <c:pt idx="1">
                  <c:v>0.09</c:v>
                </c:pt>
                <c:pt idx="2">
                  <c:v>0.1</c:v>
                </c:pt>
                <c:pt idx="3">
                  <c:v>0.09</c:v>
                </c:pt>
                <c:pt idx="4">
                  <c:v>0.08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ED-4F06-80C3-D26ADB9C30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8822624"/>
        <c:axId val="1"/>
      </c:lineChart>
      <c:catAx>
        <c:axId val="122882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333333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0.30000000000000004"/>
          <c:min val="0"/>
        </c:scaling>
        <c:delete val="0"/>
        <c:axPos val="l"/>
        <c:majorGridlines>
          <c:spPr>
            <a:ln>
              <a:solidFill>
                <a:srgbClr val="D9D9D9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1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% Answered </a:t>
                </a:r>
                <a:r>
                  <a:rPr lang="en-US" sz="11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Yes</a:t>
                </a:r>
                <a:endParaRPr lang="en-US" sz="11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c:rich>
          </c:tx>
          <c:overlay val="0"/>
        </c:title>
        <c:numFmt formatCode="0%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333333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228822624"/>
        <c:crosses val="autoZero"/>
        <c:crossBetween val="between"/>
        <c:majorUnit val="5.000000000000001E-2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5464742272560398E-2"/>
          <c:y val="6.5609852702306931E-2"/>
          <c:w val="0.53723143688458563"/>
          <c:h val="0.79058008223486864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92D05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BB72-458F-8EB9-5934CF33FFB5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BB72-458F-8EB9-5934CF33FFB5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5-BB72-458F-8EB9-5934CF33FFB5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72-458F-8EB9-5934CF33FFB5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Summary!$X$56:$Z$56</c:f>
              <c:strCache>
                <c:ptCount val="3"/>
                <c:pt idx="0">
                  <c:v>Goal Met</c:v>
                </c:pt>
                <c:pt idx="1">
                  <c:v>Goal Not Met &lt;5%</c:v>
                </c:pt>
                <c:pt idx="2">
                  <c:v>Goal Not Met &gt;5% </c:v>
                </c:pt>
              </c:strCache>
            </c:strRef>
          </c:cat>
          <c:val>
            <c:numRef>
              <c:f>Summary!$X$57:$Z$57</c:f>
              <c:numCache>
                <c:formatCode>0%</c:formatCode>
                <c:ptCount val="3"/>
                <c:pt idx="0">
                  <c:v>0.5</c:v>
                </c:pt>
                <c:pt idx="1">
                  <c:v>0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B72-458F-8EB9-5934CF33F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70"/>
        <c:holeSize val="61"/>
      </c:doughnut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3108554019474083"/>
          <c:y val="7.3950421689156345E-2"/>
          <c:w val="0.36268757637028148"/>
          <c:h val="0.7767327831226285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lang="en-US" sz="1400" b="0" i="0" u="none" strike="noStrike" kern="1200" baseline="0">
              <a:solidFill>
                <a:srgbClr val="424242"/>
              </a:solidFill>
              <a:latin typeface="+mn-lt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295184123065405"/>
          <c:y val="3.6124794745484398E-2"/>
          <c:w val="0.83790094417376015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'Patr Saf Station-26'!$B$1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'Patr Saf Station-26'!$A$2:$A$6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'Patr Saf Station-26'!$B$2:$B$6</c:f>
              <c:numCache>
                <c:formatCode>General</c:formatCode>
                <c:ptCount val="5"/>
                <c:pt idx="0">
                  <c:v>1.75</c:v>
                </c:pt>
                <c:pt idx="1">
                  <c:v>1.44</c:v>
                </c:pt>
                <c:pt idx="2">
                  <c:v>1.48</c:v>
                </c:pt>
                <c:pt idx="3">
                  <c:v>1.41</c:v>
                </c:pt>
                <c:pt idx="4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1E-4C08-A096-6C91A6397154}"/>
            </c:ext>
          </c:extLst>
        </c:ser>
        <c:ser>
          <c:idx val="1"/>
          <c:order val="1"/>
          <c:tx>
            <c:strRef>
              <c:f>'Patr Saf Station-26'!$C$1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'Patr Saf Station-26'!$A$2:$A$6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'Patr Saf Station-26'!$C$2:$C$6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81E-4C08-A096-6C91A63971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8836352"/>
        <c:axId val="1"/>
      </c:lineChart>
      <c:catAx>
        <c:axId val="194883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/>
                    <a:ea typeface="Arial Narrow"/>
                    <a:cs typeface="Arial Narrow"/>
                  </a:defRPr>
                </a:pPr>
                <a:r>
                  <a:rPr lang="en-US" b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Incidents per Million Passengers</a:t>
                </a:r>
              </a:p>
            </c:rich>
          </c:tx>
          <c:layout>
            <c:manualLayout>
              <c:xMode val="edge"/>
              <c:yMode val="edge"/>
              <c:x val="3.119957394582235E-3"/>
              <c:y val="6.723486836872665E-2"/>
            </c:manualLayout>
          </c:layout>
          <c:overlay val="0"/>
        </c:title>
        <c:numFmt formatCode="#,##0.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948836352"/>
        <c:crosses val="autoZero"/>
        <c:crossBetween val="between"/>
        <c:majorUnit val="0.60000000000000009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2878189010867727"/>
          <c:y val="0.72096075199902354"/>
          <c:w val="0.76612121086703844"/>
          <c:h val="5.4265261415966437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rgbClr val="333333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576789637064869"/>
          <c:y val="3.6124794745484398E-2"/>
          <c:w val="0.83508502055654854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'Patron Saf Vehi-27'!$B$1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'Patron Saf Vehi-27'!$A$2:$A$6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'Patron Saf Vehi-27'!$B$2:$B$6</c:f>
              <c:numCache>
                <c:formatCode>General</c:formatCode>
                <c:ptCount val="5"/>
                <c:pt idx="0">
                  <c:v>0.35</c:v>
                </c:pt>
                <c:pt idx="1">
                  <c:v>0.9</c:v>
                </c:pt>
                <c:pt idx="2">
                  <c:v>0.65</c:v>
                </c:pt>
                <c:pt idx="3">
                  <c:v>0.42</c:v>
                </c:pt>
                <c:pt idx="4">
                  <c:v>0.24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C18-43C6-B145-0933FCFE64D7}"/>
            </c:ext>
          </c:extLst>
        </c:ser>
        <c:ser>
          <c:idx val="1"/>
          <c:order val="1"/>
          <c:tx>
            <c:strRef>
              <c:f>'Patron Saf Vehi-27'!$C$1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'Patron Saf Vehi-27'!$A$2:$A$6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'Patron Saf Vehi-27'!$C$2:$C$6</c:f>
              <c:numCache>
                <c:formatCode>General</c:formatCode>
                <c:ptCount val="5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C18-43C6-B145-0933FCFE64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8825536"/>
        <c:axId val="1"/>
      </c:lineChart>
      <c:catAx>
        <c:axId val="194882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At val="0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/>
                    <a:ea typeface="Arial Narrow"/>
                    <a:cs typeface="Arial Narrow"/>
                  </a:defRPr>
                </a:pPr>
                <a:r>
                  <a:rPr lang="en-US" b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Incidents per Million Passengers</a:t>
                </a:r>
              </a:p>
            </c:rich>
          </c:tx>
          <c:layout>
            <c:manualLayout>
              <c:xMode val="edge"/>
              <c:yMode val="edge"/>
              <c:x val="3.1060031761665783E-3"/>
              <c:y val="6.723486836872665E-2"/>
            </c:manualLayout>
          </c:layout>
          <c:overlay val="0"/>
        </c:title>
        <c:numFmt formatCode="#,##0.0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948825536"/>
        <c:crosses val="autoZero"/>
        <c:crossBetween val="between"/>
        <c:majorUnit val="0.30000000000000004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1476472799638547"/>
          <c:y val="0.77264033856233083"/>
          <c:w val="0.76480697797138042"/>
          <c:h val="5.4265261415966437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rgbClr val="333333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823104121823142"/>
          <c:y val="3.6124794745484398E-2"/>
          <c:w val="0.79854250474488297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'Empl Saf OSHA-29'!$B$1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'Empl Saf OSHA-29'!$A$2:$A$6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'Empl Saf OSHA-29'!$B$2:$B$6</c:f>
              <c:numCache>
                <c:formatCode>General</c:formatCode>
                <c:ptCount val="5"/>
                <c:pt idx="0">
                  <c:v>13.96</c:v>
                </c:pt>
                <c:pt idx="1">
                  <c:v>11.46</c:v>
                </c:pt>
                <c:pt idx="2">
                  <c:v>13.65</c:v>
                </c:pt>
                <c:pt idx="3">
                  <c:v>12.81</c:v>
                </c:pt>
                <c:pt idx="4">
                  <c:v>14.69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2C2-4CE4-AD04-FBF12127EAB0}"/>
            </c:ext>
          </c:extLst>
        </c:ser>
        <c:ser>
          <c:idx val="1"/>
          <c:order val="1"/>
          <c:tx>
            <c:strRef>
              <c:f>'Empl Saf OSHA-29'!$C$1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'Empl Saf OSHA-29'!$A$2:$A$6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'Empl Saf OSHA-29'!$C$2:$C$6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2C2-4CE4-AD04-FBF12127EA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044176"/>
        <c:axId val="1"/>
      </c:lineChart>
      <c:catAx>
        <c:axId val="4904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5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/>
                    <a:ea typeface="Arial Narrow"/>
                    <a:cs typeface="Arial Narrow"/>
                  </a:defRPr>
                </a:pPr>
                <a:r>
                  <a:rPr lang="en-US" b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OSHA-Recordable Injuries/Illnesses per OSHA Incidence Rate
</a:t>
                </a:r>
              </a:p>
            </c:rich>
          </c:tx>
          <c:layout>
            <c:manualLayout>
              <c:xMode val="edge"/>
              <c:yMode val="edge"/>
              <c:x val="1.6818295802196702E-2"/>
              <c:y val="6.7234438959378792E-2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9044176"/>
        <c:crosses val="autoZero"/>
        <c:crossBetween val="between"/>
        <c:majorUnit val="4"/>
        <c:minorUnit val="1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3800842569838007"/>
          <c:y val="0.73319054030163311"/>
          <c:w val="0.75416369928281268"/>
          <c:h val="5.4405844994764307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rgbClr val="333333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rgbClr val="4472C4">
              <a:lumMod val="75000"/>
            </a:srgbClr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rgbClr val="4472C4">
              <a:lumMod val="60000"/>
              <a:lumOff val="40000"/>
            </a:srgbClr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rgbClr val="4472C4">
              <a:lumMod val="40000"/>
              <a:lumOff val="60000"/>
            </a:srgbClr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rgbClr val="4472C4">
              <a:lumMod val="75000"/>
            </a:srgbClr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rgbClr val="4472C4">
              <a:lumMod val="60000"/>
              <a:lumOff val="40000"/>
            </a:srgbClr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rgbClr val="4472C4">
              <a:lumMod val="40000"/>
              <a:lumOff val="60000"/>
            </a:srgbClr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3.3179948267180785E-2"/>
          <c:y val="6.5076569115314176E-2"/>
          <c:w val="0.521949356068374"/>
          <c:h val="0.85743331500670628"/>
        </c:manualLayout>
      </c:layout>
      <c:doughnutChart>
        <c:varyColors val="1"/>
        <c:ser>
          <c:idx val="0"/>
          <c:order val="0"/>
          <c:tx>
            <c:v>Total</c:v>
          </c:tx>
          <c:dPt>
            <c:idx val="0"/>
            <c:bubble3D val="0"/>
            <c:spPr>
              <a:solidFill>
                <a:srgbClr val="8FAAD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9B-46A2-8169-2EC6B7899C2D}"/>
              </c:ext>
            </c:extLst>
          </c:dPt>
          <c:dPt>
            <c:idx val="1"/>
            <c:bubble3D val="0"/>
            <c:spPr>
              <a:solidFill>
                <a:srgbClr val="B4C7E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9B-46A2-8169-2EC6B7899C2D}"/>
              </c:ext>
            </c:extLst>
          </c:dPt>
          <c:dPt>
            <c:idx val="2"/>
            <c:bubble3D val="0"/>
            <c:spPr>
              <a:solidFill>
                <a:srgbClr val="4472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59B-46A2-8169-2EC6B7899C2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'Delay Detail_Pie Charts_FY24 Q1'!$D$13:$D$15</c:f>
              <c:strCache>
                <c:ptCount val="3"/>
                <c:pt idx="0">
                  <c:v>Operations</c:v>
                </c:pt>
                <c:pt idx="1">
                  <c:v>Vehicle</c:v>
                </c:pt>
                <c:pt idx="2">
                  <c:v>Wayside</c:v>
                </c:pt>
              </c:strCache>
            </c:strRef>
          </c:cat>
          <c:val>
            <c:numRef>
              <c:f>'Delay Detail_Pie Charts_FY24 Q1'!$I$13:$I$15</c:f>
              <c:numCache>
                <c:formatCode>General</c:formatCode>
                <c:ptCount val="3"/>
                <c:pt idx="0">
                  <c:v>231</c:v>
                </c:pt>
                <c:pt idx="1">
                  <c:v>210</c:v>
                </c:pt>
                <c:pt idx="2">
                  <c:v>1926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59B-46A2-8169-2EC6B7899C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70"/>
        <c:holeSize val="5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977585890744179"/>
          <c:y val="6.8559562122013321E-2"/>
          <c:w val="0.38122605363984674"/>
          <c:h val="0.862880479492302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/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386156735100991"/>
          <c:y val="3.6124794745484398E-2"/>
          <c:w val="0.80699121805340412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'Empl Saf-28'!$B$1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'Empl Saf-28'!$A$2:$A$6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'Empl Saf-28'!$B$2:$B$6</c:f>
              <c:numCache>
                <c:formatCode>General</c:formatCode>
                <c:ptCount val="5"/>
                <c:pt idx="0">
                  <c:v>7.92</c:v>
                </c:pt>
                <c:pt idx="1">
                  <c:v>6.77</c:v>
                </c:pt>
                <c:pt idx="2">
                  <c:v>7.92</c:v>
                </c:pt>
                <c:pt idx="3">
                  <c:v>7.81</c:v>
                </c:pt>
                <c:pt idx="4">
                  <c:v>8.44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9A-4070-98DF-903B190B3EC5}"/>
            </c:ext>
          </c:extLst>
        </c:ser>
        <c:ser>
          <c:idx val="1"/>
          <c:order val="1"/>
          <c:tx>
            <c:strRef>
              <c:f>'Empl Saf-28'!$C$1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'Empl Saf-28'!$A$2:$A$6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'Empl Saf-28'!$C$2:$C$6</c:f>
              <c:numCache>
                <c:formatCode>General</c:formatCode>
                <c:ptCount val="5"/>
                <c:pt idx="0">
                  <c:v>6.5</c:v>
                </c:pt>
                <c:pt idx="1">
                  <c:v>6.5</c:v>
                </c:pt>
                <c:pt idx="2">
                  <c:v>6.5</c:v>
                </c:pt>
                <c:pt idx="3">
                  <c:v>6.5</c:v>
                </c:pt>
                <c:pt idx="4">
                  <c:v>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29A-4070-98DF-903B190B3E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047504"/>
        <c:axId val="1"/>
      </c:lineChart>
      <c:catAx>
        <c:axId val="4904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/>
                    <a:ea typeface="Arial Narrow"/>
                    <a:cs typeface="Arial Narrow"/>
                  </a:defRPr>
                </a:pPr>
                <a:r>
                  <a:rPr lang="en-US" b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Lost Time Injuries/Illness per OSHA Rate</a:t>
                </a:r>
              </a:p>
            </c:rich>
          </c:tx>
          <c:layout>
            <c:manualLayout>
              <c:xMode val="edge"/>
              <c:yMode val="edge"/>
              <c:x val="4.2459500381112014E-2"/>
              <c:y val="6.7234667372004855E-2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9047504"/>
        <c:crosses val="autoZero"/>
        <c:crossBetween val="between"/>
        <c:majorUnit val="2"/>
        <c:minorUnit val="1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2308762817262822"/>
          <c:y val="0.74249391306706813"/>
          <c:w val="0.76480697797138042"/>
          <c:h val="5.4265261415966437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rgbClr val="333333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413201036921816"/>
          <c:y val="3.6124794745484398E-2"/>
          <c:w val="0.85672089459544509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'Rule Viol-31'!$B$1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'Rule Viol-31'!$A$2:$A$6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'Rule Viol-31'!$B$2:$B$6</c:f>
              <c:numCache>
                <c:formatCode>General</c:formatCode>
                <c:ptCount val="5"/>
                <c:pt idx="0">
                  <c:v>0.14000000000000001</c:v>
                </c:pt>
                <c:pt idx="1">
                  <c:v>0.18</c:v>
                </c:pt>
                <c:pt idx="2">
                  <c:v>0</c:v>
                </c:pt>
                <c:pt idx="3">
                  <c:v>0.27</c:v>
                </c:pt>
                <c:pt idx="4">
                  <c:v>0.14000000000000001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2F-4E91-B413-5E3D0EE26404}"/>
            </c:ext>
          </c:extLst>
        </c:ser>
        <c:ser>
          <c:idx val="1"/>
          <c:order val="1"/>
          <c:tx>
            <c:strRef>
              <c:f>'Rule Viol-31'!$C$1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'Rule Viol-31'!$A$2:$A$6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'Rule Viol-31'!$C$2:$C$6</c:f>
              <c:numCache>
                <c:formatCode>General</c:formatCode>
                <c:ptCount val="5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F2F-4E91-B413-5E3D0EE264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8824288"/>
        <c:axId val="1"/>
      </c:lineChart>
      <c:catAx>
        <c:axId val="194882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1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0.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+mn-lt"/>
                    <a:ea typeface="Arial Narrow"/>
                    <a:cs typeface="Arial Narrow"/>
                  </a:defRPr>
                </a:pPr>
                <a:r>
                  <a:rPr lang="en-US" sz="1100" b="0">
                    <a:latin typeface="+mn-lt"/>
                  </a:rPr>
                  <a:t>Rule Violations per Million Car Miles
</a:t>
                </a:r>
              </a:p>
            </c:rich>
          </c:tx>
          <c:layout>
            <c:manualLayout>
              <c:xMode val="edge"/>
              <c:yMode val="edge"/>
              <c:x val="1.6818474193459571E-2"/>
              <c:y val="8.4273938601125323E-2"/>
            </c:manualLayout>
          </c:layout>
          <c:overlay val="0"/>
        </c:title>
        <c:numFmt formatCode="#,##0.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948824288"/>
        <c:crosses val="autoZero"/>
        <c:crossBetween val="between"/>
        <c:majorUnit val="0.1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4908753799807717"/>
          <c:y val="0.1315793757980899"/>
          <c:w val="0.77269168554981871"/>
          <c:h val="5.4265261415966437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741288937123329"/>
          <c:y val="3.6124794745484398E-2"/>
          <c:w val="0.82343990578890247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'Unsched Door-30'!$B$1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'Unsched Door-30'!$A$2:$A$6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'Unsched Door-30'!$B$2:$B$6</c:f>
              <c:numCache>
                <c:formatCode>General</c:formatCode>
                <c:ptCount val="5"/>
                <c:pt idx="0">
                  <c:v>0.19</c:v>
                </c:pt>
                <c:pt idx="1">
                  <c:v>0.18</c:v>
                </c:pt>
                <c:pt idx="2">
                  <c:v>0.39</c:v>
                </c:pt>
                <c:pt idx="3">
                  <c:v>0.45</c:v>
                </c:pt>
                <c:pt idx="4">
                  <c:v>0.24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78-4644-B545-443E5FC40936}"/>
            </c:ext>
          </c:extLst>
        </c:ser>
        <c:ser>
          <c:idx val="1"/>
          <c:order val="1"/>
          <c:tx>
            <c:strRef>
              <c:f>'Unsched Door-30'!$C$1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'Unsched Door-30'!$A$2:$A$6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'Unsched Door-30'!$C$2:$C$6</c:f>
              <c:numCache>
                <c:formatCode>General</c:formatCode>
                <c:ptCount val="5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E78-4644-B545-443E5FC409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8827200"/>
        <c:axId val="1"/>
      </c:lineChart>
      <c:catAx>
        <c:axId val="194882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1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+mn-lt"/>
                    <a:ea typeface="Arial Narrow"/>
                    <a:cs typeface="Arial Narrow"/>
                  </a:defRPr>
                </a:pPr>
                <a:r>
                  <a:rPr lang="en-US" sz="1050" b="0">
                    <a:latin typeface="+mn-lt"/>
                  </a:rPr>
                  <a:t>Unscheduled Door Openings per Million Car Miles
</a:t>
                </a:r>
              </a:p>
            </c:rich>
          </c:tx>
          <c:layout>
            <c:manualLayout>
              <c:xMode val="edge"/>
              <c:yMode val="edge"/>
              <c:x val="1.6818343454868729E-2"/>
              <c:y val="0.11031493693832438"/>
            </c:manualLayout>
          </c:layout>
          <c:overlay val="0"/>
        </c:title>
        <c:numFmt formatCode="#,##0.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948827200"/>
        <c:crosses val="autoZero"/>
        <c:crossBetween val="between"/>
        <c:majorUnit val="0.1500000000000000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7373523910684185"/>
          <c:y val="0.1448697856942639"/>
          <c:w val="0.76612121086703844"/>
          <c:h val="5.4265261415966437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90201224846895"/>
          <c:y val="3.6124794745484398E-2"/>
          <c:w val="0.85195083787603487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'PD Presence-32'!$B$1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'PD Presence-32'!$A$2:$A$6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'PD Presence-32'!$B$2:$B$6</c:f>
              <c:numCache>
                <c:formatCode>General</c:formatCode>
                <c:ptCount val="5"/>
                <c:pt idx="0">
                  <c:v>9.6062744298288899E-2</c:v>
                </c:pt>
                <c:pt idx="1">
                  <c:v>0.09</c:v>
                </c:pt>
                <c:pt idx="2">
                  <c:v>9.6495554581231602E-2</c:v>
                </c:pt>
                <c:pt idx="3">
                  <c:v>9.0999999999999998E-2</c:v>
                </c:pt>
                <c:pt idx="4">
                  <c:v>0.17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0B-46B9-BDDD-A093035F442B}"/>
            </c:ext>
          </c:extLst>
        </c:ser>
        <c:ser>
          <c:idx val="1"/>
          <c:order val="1"/>
          <c:tx>
            <c:strRef>
              <c:f>'PD Presence-32'!$C$1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'PD Presence-32'!$A$2:$A$6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'PD Presence-32'!$C$2:$C$6</c:f>
              <c:numCache>
                <c:formatCode>General</c:formatCode>
                <c:ptCount val="5"/>
                <c:pt idx="0">
                  <c:v>0.11899999999999999</c:v>
                </c:pt>
                <c:pt idx="1">
                  <c:v>0.11899999999999999</c:v>
                </c:pt>
                <c:pt idx="2">
                  <c:v>0.11899999999999999</c:v>
                </c:pt>
                <c:pt idx="3">
                  <c:v>0.11899999999999999</c:v>
                </c:pt>
                <c:pt idx="4">
                  <c:v>0.11899999999999999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0B-46B9-BDDD-A093035F44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9771216"/>
        <c:axId val="1"/>
      </c:lineChart>
      <c:catAx>
        <c:axId val="125977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333333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At val="0"/>
        <c:auto val="1"/>
        <c:lblAlgn val="ctr"/>
        <c:lblOffset val="100"/>
        <c:noMultiLvlLbl val="0"/>
      </c:catAx>
      <c:valAx>
        <c:axId val="1"/>
        <c:scaling>
          <c:orientation val="minMax"/>
          <c:max val="0.2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 b="0" i="0" baseline="0">
                    <a:effectLst/>
                  </a:rPr>
                  <a:t>%  Answered Yes</a:t>
                </a:r>
                <a:endParaRPr lang="en-US" sz="1100">
                  <a:effectLst/>
                </a:endParaRPr>
              </a:p>
            </c:rich>
          </c:tx>
          <c:overlay val="0"/>
        </c:title>
        <c:numFmt formatCode="0%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259771216"/>
        <c:crosses val="autoZero"/>
        <c:crossBetween val="between"/>
        <c:majorUnit val="5.000000000000001E-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4727596000646548"/>
          <c:y val="0.7130896438824188"/>
          <c:w val="0.75166601697266056"/>
          <c:h val="5.4125529149710028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604006772624277"/>
          <c:y val="3.6124794745484398E-2"/>
          <c:w val="0.8548128372384205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'Avg Resp Time-36'!$B$1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'Avg Resp Time-36'!$A$2:$A$6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'Avg Resp Time-36'!$B$2:$B$6</c:f>
              <c:numCache>
                <c:formatCode>General</c:formatCode>
                <c:ptCount val="5"/>
                <c:pt idx="0">
                  <c:v>4</c:v>
                </c:pt>
                <c:pt idx="1">
                  <c:v>4.633</c:v>
                </c:pt>
                <c:pt idx="2">
                  <c:v>3.7</c:v>
                </c:pt>
                <c:pt idx="3">
                  <c:v>3.96</c:v>
                </c:pt>
                <c:pt idx="4">
                  <c:v>4.3899999999999997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DD-4EFA-9570-A5EDB035EF94}"/>
            </c:ext>
          </c:extLst>
        </c:ser>
        <c:ser>
          <c:idx val="1"/>
          <c:order val="1"/>
          <c:tx>
            <c:strRef>
              <c:f>'Avg Resp Time-36'!$C$1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'Avg Resp Time-36'!$A$2:$A$6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'Avg Resp Time-36'!$C$2:$C$6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DD-4EFA-9570-A5EDB035EF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9040528"/>
        <c:axId val="1"/>
      </c:lineChart>
      <c:catAx>
        <c:axId val="109904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1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6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lang="en-US" sz="1000" b="0" i="0" u="none" strike="noStrike" kern="1200" baseline="0">
                    <a:solidFill>
                      <a:srgbClr val="000000"/>
                    </a:solidFill>
                    <a:effectLst/>
                    <a:latin typeface="Calibri"/>
                    <a:ea typeface="Calibri"/>
                    <a:cs typeface="Calibri"/>
                  </a:defRPr>
                </a:pPr>
                <a:r>
                  <a:rPr lang="en-US" sz="1000" b="0" i="0" u="none" strike="noStrike" kern="1200" baseline="0">
                    <a:solidFill>
                      <a:srgbClr val="000000"/>
                    </a:solidFill>
                    <a:effectLst/>
                    <a:latin typeface="Calibri"/>
                    <a:ea typeface="Calibri"/>
                    <a:cs typeface="Calibri"/>
                  </a:rPr>
                  <a:t>Response Time Per Emergency (in Minutes)
</a:t>
                </a:r>
              </a:p>
            </c:rich>
          </c:tx>
          <c:layout>
            <c:manualLayout>
              <c:xMode val="edge"/>
              <c:yMode val="edge"/>
              <c:x val="8.1056405213287223E-3"/>
              <c:y val="0.12926486870195847"/>
            </c:manualLayout>
          </c:layout>
          <c:overlay val="0"/>
        </c:title>
        <c:numFmt formatCode="#,##0.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0990405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4298918268586697"/>
          <c:y val="6.4347994122093924E-2"/>
          <c:w val="0.78451855267950754"/>
          <c:h val="5.4265355306836828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245423491070137"/>
          <c:y val="3.6124794745484398E-2"/>
          <c:w val="0.77119509108877382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'Auto Burg-35'!$B$1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'Auto Burg-35'!$A$2:$A$6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'Auto Burg-35'!$B$2:$B$6</c:f>
              <c:numCache>
                <c:formatCode>General</c:formatCode>
                <c:ptCount val="5"/>
                <c:pt idx="0">
                  <c:v>1.9522326064382141</c:v>
                </c:pt>
                <c:pt idx="1">
                  <c:v>2.077</c:v>
                </c:pt>
                <c:pt idx="2" formatCode="0.00">
                  <c:v>3.2810000000000001</c:v>
                </c:pt>
                <c:pt idx="3">
                  <c:v>4.3</c:v>
                </c:pt>
                <c:pt idx="4">
                  <c:v>4.5999999999999996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95-4FFE-A1E8-394767C40D8B}"/>
            </c:ext>
          </c:extLst>
        </c:ser>
        <c:ser>
          <c:idx val="1"/>
          <c:order val="1"/>
          <c:tx>
            <c:strRef>
              <c:f>'Auto Burg-35'!$C$1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'Auto Burg-35'!$A$2:$A$6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'Auto Burg-35'!$C$2:$C$6</c:f>
              <c:numCache>
                <c:formatCode>General</c:formatCode>
                <c:ptCount val="5"/>
                <c:pt idx="0">
                  <c:v>6</c:v>
                </c:pt>
                <c:pt idx="1">
                  <c:v>3.5</c:v>
                </c:pt>
                <c:pt idx="2">
                  <c:v>3.5</c:v>
                </c:pt>
                <c:pt idx="3">
                  <c:v>3.5</c:v>
                </c:pt>
                <c:pt idx="4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295-4FFE-A1E8-394767C40D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9053008"/>
        <c:axId val="1"/>
      </c:lineChart>
      <c:catAx>
        <c:axId val="109905300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7.5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/>
                    <a:ea typeface="Arial Narrow"/>
                    <a:cs typeface="Arial Narrow"/>
                  </a:defRPr>
                </a:pPr>
                <a:r>
                  <a:rPr lang="en-US" b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Crimes per 1,000 Parking Spaces
</a:t>
                </a:r>
              </a:p>
            </c:rich>
          </c:tx>
          <c:layout>
            <c:manualLayout>
              <c:xMode val="edge"/>
              <c:yMode val="edge"/>
              <c:x val="1.468161307422779E-2"/>
              <c:y val="0.14299212598425196"/>
            </c:manualLayout>
          </c:layout>
          <c:overlay val="0"/>
        </c:title>
        <c:numFmt formatCode="#,##0.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99053008"/>
        <c:crosses val="autoZero"/>
        <c:crossBetween val="between"/>
        <c:majorUnit val="1.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1559280657398802"/>
          <c:y val="7.9207920792079209E-2"/>
          <c:w val="0.77926214696641194"/>
          <c:h val="9.3869182193809936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rgbClr val="333333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089323989144079"/>
          <c:y val="0.14551686809615705"/>
          <c:w val="0.76995949321013235"/>
          <c:h val="0.7002946545334684"/>
        </c:manualLayout>
      </c:layout>
      <c:lineChart>
        <c:grouping val="standard"/>
        <c:varyColors val="0"/>
        <c:ser>
          <c:idx val="0"/>
          <c:order val="0"/>
          <c:tx>
            <c:strRef>
              <c:f>'Auto Theft-38'!$B$1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'Auto Theft-38'!$A$2:$A$6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'Auto Theft-38'!$B$2:$B$6</c:f>
              <c:numCache>
                <c:formatCode>General</c:formatCode>
                <c:ptCount val="5"/>
                <c:pt idx="0">
                  <c:v>1.0176531671858775</c:v>
                </c:pt>
                <c:pt idx="1">
                  <c:v>1.9730010384215999</c:v>
                </c:pt>
                <c:pt idx="2" formatCode="0.00">
                  <c:v>2.3879999999999999</c:v>
                </c:pt>
                <c:pt idx="3">
                  <c:v>4.09</c:v>
                </c:pt>
                <c:pt idx="4">
                  <c:v>4.24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03-4B04-9A82-92D9C141B515}"/>
            </c:ext>
          </c:extLst>
        </c:ser>
        <c:ser>
          <c:idx val="1"/>
          <c:order val="1"/>
          <c:tx>
            <c:strRef>
              <c:f>'Auto Theft-38'!$C$1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'Auto Theft-38'!$A$2:$A$6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'Auto Theft-38'!$C$2:$C$6</c:f>
              <c:numCache>
                <c:formatCode>General</c:formatCode>
                <c:ptCount val="5"/>
                <c:pt idx="0">
                  <c:v>2.25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03-4B04-9A82-92D9C141B5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9043856"/>
        <c:axId val="1"/>
      </c:lineChart>
      <c:catAx>
        <c:axId val="109904385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5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/>
                    <a:ea typeface="Arial Narrow"/>
                    <a:cs typeface="Arial Narrow"/>
                  </a:defRPr>
                </a:pPr>
                <a:r>
                  <a:rPr lang="en-US" b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Crimes per 1,000 Parking Spaces
</a:t>
                </a:r>
              </a:p>
            </c:rich>
          </c:tx>
          <c:layout>
            <c:manualLayout>
              <c:xMode val="edge"/>
              <c:yMode val="edge"/>
              <c:x val="0"/>
              <c:y val="0.19770597038296508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99043856"/>
        <c:crosses val="autoZero"/>
        <c:crossBetween val="between"/>
        <c:majorUnit val="1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7283296667351208"/>
          <c:y val="0.162867236718202"/>
          <c:w val="0.73852500268992183"/>
          <c:h val="5.4265355306836828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rgbClr val="333333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0879110654289901"/>
          <c:y val="3.6124794745484398E-2"/>
          <c:w val="0.77403819164552712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'Bike Theft-37'!$B$1</c:f>
              <c:strCache>
                <c:ptCount val="1"/>
                <c:pt idx="0">
                  <c:v>Results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cat>
            <c:strRef>
              <c:f>'Bike Theft-37'!$A$2:$A$6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'Bike Theft-37'!$B$2:$B$6</c:f>
              <c:numCache>
                <c:formatCode>General</c:formatCode>
                <c:ptCount val="5"/>
                <c:pt idx="0">
                  <c:v>48</c:v>
                </c:pt>
                <c:pt idx="1">
                  <c:v>28</c:v>
                </c:pt>
                <c:pt idx="2">
                  <c:v>14</c:v>
                </c:pt>
                <c:pt idx="3">
                  <c:v>30</c:v>
                </c:pt>
                <c:pt idx="4">
                  <c:v>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9E-46CC-9AB3-C6832F9E740A}"/>
            </c:ext>
          </c:extLst>
        </c:ser>
        <c:ser>
          <c:idx val="1"/>
          <c:order val="1"/>
          <c:tx>
            <c:strRef>
              <c:f>'Bike Theft-37'!$C$1</c:f>
              <c:strCache>
                <c:ptCount val="1"/>
                <c:pt idx="0">
                  <c:v>Goal</c:v>
                </c:pt>
              </c:strCache>
            </c:strRef>
          </c:tx>
          <c:spPr>
            <a:ln w="2540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'Bike Theft-37'!$A$2:$A$6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'Bike Theft-37'!$C$2:$C$6</c:f>
              <c:numCache>
                <c:formatCode>General</c:formatCode>
                <c:ptCount val="5"/>
                <c:pt idx="0">
                  <c:v>100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9E-46CC-9AB3-C6832F9E74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2688287"/>
        <c:axId val="1"/>
      </c:lineChart>
      <c:catAx>
        <c:axId val="822688287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rgbClr val="000000">
                <a:lumMod val="15000"/>
                <a:lumOff val="85000"/>
              </a:srgb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rgbClr val="FFFFFF">
                  <a:lumMod val="8500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/>
                    <a:ea typeface="Arial Narrow"/>
                    <a:cs typeface="Arial Narrow"/>
                  </a:defRPr>
                </a:pPr>
                <a:r>
                  <a:rPr lang="en-US" b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Total Quarterly Bike Thefts
</a:t>
                </a:r>
              </a:p>
            </c:rich>
          </c:tx>
          <c:layout>
            <c:manualLayout>
              <c:xMode val="edge"/>
              <c:yMode val="edge"/>
              <c:x val="2.2559613772415159E-2"/>
              <c:y val="0.14647618305137597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22688287"/>
        <c:crosses val="autoZero"/>
        <c:crossBetween val="between"/>
        <c:majorUnit val="2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7477412317362406"/>
          <c:y val="0.1076876900288454"/>
          <c:w val="0.77926216023259887"/>
          <c:h val="5.4265261415966409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rgbClr val="333333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6"/>
          <c:order val="0"/>
          <c:tx>
            <c:v>Robbery</c:v>
          </c:tx>
          <c:spPr>
            <a:solidFill>
              <a:srgbClr val="005E83"/>
            </a:solidFill>
          </c:spPr>
          <c:invertIfNegative val="0"/>
          <c:cat>
            <c:strRef>
              <c:f>'Crime Incidents - 38'!$A$2:$A$6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'Crime Incidents - 38'!$C$2:$C$6</c:f>
              <c:numCache>
                <c:formatCode>General</c:formatCode>
                <c:ptCount val="5"/>
                <c:pt idx="0">
                  <c:v>64</c:v>
                </c:pt>
                <c:pt idx="1">
                  <c:v>69</c:v>
                </c:pt>
                <c:pt idx="2">
                  <c:v>49</c:v>
                </c:pt>
                <c:pt idx="3">
                  <c:v>66</c:v>
                </c:pt>
                <c:pt idx="4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48-4E34-8A4C-4F5C72C1DF65}"/>
            </c:ext>
          </c:extLst>
        </c:ser>
        <c:ser>
          <c:idx val="0"/>
          <c:order val="1"/>
          <c:tx>
            <c:strRef>
              <c:f>'Crime Incidents - 38'!$D$1</c:f>
              <c:strCache>
                <c:ptCount val="1"/>
                <c:pt idx="0">
                  <c:v>Electronic Theft</c:v>
                </c:pt>
              </c:strCache>
            </c:strRef>
          </c:tx>
          <c:spPr>
            <a:solidFill>
              <a:srgbClr val="00A656"/>
            </a:solidFill>
          </c:spPr>
          <c:invertIfNegative val="0"/>
          <c:cat>
            <c:strRef>
              <c:f>'Crime Incidents - 38'!$A$2:$A$6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'Crime Incidents - 38'!$D$2:$D$6</c:f>
              <c:numCache>
                <c:formatCode>General</c:formatCode>
                <c:ptCount val="5"/>
                <c:pt idx="0">
                  <c:v>41</c:v>
                </c:pt>
                <c:pt idx="1">
                  <c:v>65</c:v>
                </c:pt>
                <c:pt idx="2">
                  <c:v>44</c:v>
                </c:pt>
                <c:pt idx="3">
                  <c:v>42</c:v>
                </c:pt>
                <c:pt idx="4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48-4E34-8A4C-4F5C72C1DF65}"/>
            </c:ext>
          </c:extLst>
        </c:ser>
        <c:ser>
          <c:idx val="3"/>
          <c:order val="2"/>
          <c:tx>
            <c:strRef>
              <c:f>'Crime Incidents - 38'!$E$1</c:f>
              <c:strCache>
                <c:ptCount val="1"/>
                <c:pt idx="0">
                  <c:v>Aggravated Assault</c:v>
                </c:pt>
              </c:strCache>
            </c:strRef>
          </c:tx>
          <c:spPr>
            <a:solidFill>
              <a:srgbClr val="B355A0"/>
            </a:solidFill>
            <a:ln w="25400">
              <a:noFill/>
            </a:ln>
          </c:spPr>
          <c:invertIfNegative val="0"/>
          <c:cat>
            <c:strRef>
              <c:f>'Crime Incidents - 38'!$A$2:$A$6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'Crime Incidents - 38'!$E$2:$E$6</c:f>
              <c:numCache>
                <c:formatCode>General</c:formatCode>
                <c:ptCount val="5"/>
                <c:pt idx="0">
                  <c:v>31</c:v>
                </c:pt>
                <c:pt idx="1">
                  <c:v>33</c:v>
                </c:pt>
                <c:pt idx="2">
                  <c:v>37</c:v>
                </c:pt>
                <c:pt idx="3">
                  <c:v>41</c:v>
                </c:pt>
                <c:pt idx="4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F48-4E34-8A4C-4F5C72C1DF65}"/>
            </c:ext>
          </c:extLst>
        </c:ser>
        <c:ser>
          <c:idx val="4"/>
          <c:order val="3"/>
          <c:tx>
            <c:strRef>
              <c:f>'Crime Incidents - 38'!$F$1</c:f>
              <c:strCache>
                <c:ptCount val="1"/>
                <c:pt idx="0">
                  <c:v>Rape</c:v>
                </c:pt>
              </c:strCache>
            </c:strRef>
          </c:tx>
          <c:spPr>
            <a:solidFill>
              <a:srgbClr val="FAA61A"/>
            </a:solidFill>
            <a:ln w="25400">
              <a:noFill/>
            </a:ln>
          </c:spPr>
          <c:invertIfNegative val="0"/>
          <c:cat>
            <c:strRef>
              <c:f>'Crime Incidents - 38'!$A$2:$A$6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'Crime Incidents - 38'!$F$2:$F$6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48-4E34-8A4C-4F5C72C1DF65}"/>
            </c:ext>
          </c:extLst>
        </c:ser>
        <c:ser>
          <c:idx val="5"/>
          <c:order val="4"/>
          <c:tx>
            <c:strRef>
              <c:f>'Crime Incidents - 38'!$G$1</c:f>
              <c:strCache>
                <c:ptCount val="1"/>
                <c:pt idx="0">
                  <c:v>Homicide</c:v>
                </c:pt>
              </c:strCache>
            </c:strRef>
          </c:tx>
          <c:spPr>
            <a:solidFill>
              <a:srgbClr val="20BEC6"/>
            </a:solidFill>
            <a:ln w="25400">
              <a:noFill/>
            </a:ln>
          </c:spPr>
          <c:invertIfNegative val="0"/>
          <c:cat>
            <c:strRef>
              <c:f>'Crime Incidents - 38'!$A$2:$A$6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'Crime Incidents - 38'!$G$2:$G$6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F48-4E34-8A4C-4F5C72C1D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1"/>
        <c:overlap val="20"/>
        <c:axId val="410477712"/>
        <c:axId val="1"/>
      </c:barChart>
      <c:catAx>
        <c:axId val="41047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104777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33155646752947088"/>
          <c:y val="3.8466570633278817E-2"/>
          <c:w val="0.27750207048294784"/>
          <c:h val="0.30417847769028872"/>
        </c:manualLayout>
      </c:layout>
      <c:overlay val="1"/>
      <c:spPr>
        <a:noFill/>
        <a:ln w="25400">
          <a:noFill/>
        </a:ln>
      </c:spPr>
      <c:txPr>
        <a:bodyPr/>
        <a:lstStyle/>
        <a:p>
          <a:pPr>
            <a:defRPr sz="105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90201224846895"/>
          <c:y val="3.6124794745484398E-2"/>
          <c:w val="0.85195083787603487"/>
          <c:h val="0.81960746286024588"/>
        </c:manualLayout>
      </c:layout>
      <c:lineChart>
        <c:grouping val="standard"/>
        <c:varyColors val="0"/>
        <c:ser>
          <c:idx val="0"/>
          <c:order val="0"/>
          <c:tx>
            <c:strRef>
              <c:f>'Crimes Person-34'!$B$1</c:f>
              <c:strCache>
                <c:ptCount val="1"/>
                <c:pt idx="0">
                  <c:v>Crime Per Million Passenger Trip</c:v>
                </c:pt>
              </c:strCache>
            </c:strRef>
          </c:tx>
          <c:spPr>
            <a:ln w="9525">
              <a:solidFill>
                <a:srgbClr val="0066CC"/>
              </a:solidFill>
              <a:prstDash val="solid"/>
            </a:ln>
          </c:spPr>
          <c:cat>
            <c:strRef>
              <c:f>'Crimes Person-34'!$A$2:$A$6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'Crimes Person-34'!$B$2:$B$6</c:f>
              <c:numCache>
                <c:formatCode>General</c:formatCode>
                <c:ptCount val="5"/>
                <c:pt idx="0">
                  <c:v>8.4014455737290294</c:v>
                </c:pt>
                <c:pt idx="1">
                  <c:v>9.51679804636297</c:v>
                </c:pt>
                <c:pt idx="2">
                  <c:v>7.9580000000000002</c:v>
                </c:pt>
                <c:pt idx="3">
                  <c:v>9.15</c:v>
                </c:pt>
                <c:pt idx="4">
                  <c:v>7.86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59-478B-AA3E-93E5DA7FF544}"/>
            </c:ext>
          </c:extLst>
        </c:ser>
        <c:ser>
          <c:idx val="1"/>
          <c:order val="1"/>
          <c:tx>
            <c:strRef>
              <c:f>'Crimes Person-34'!$C$1</c:f>
              <c:strCache>
                <c:ptCount val="1"/>
                <c:pt idx="0">
                  <c:v>Goal</c:v>
                </c:pt>
              </c:strCache>
            </c:strRef>
          </c:tx>
          <c:spPr>
            <a:ln w="19050">
              <a:solidFill>
                <a:srgbClr val="993300"/>
              </a:solidFill>
              <a:prstDash val="solid"/>
            </a:ln>
          </c:spPr>
          <c:marker>
            <c:symbol val="none"/>
          </c:marker>
          <c:cat>
            <c:strRef>
              <c:f>'Crimes Person-34'!$A$2:$A$6</c:f>
              <c:strCache>
                <c:ptCount val="5"/>
                <c:pt idx="0">
                  <c:v>FY23 Q1</c:v>
                </c:pt>
                <c:pt idx="1">
                  <c:v>FY23 Q2</c:v>
                </c:pt>
                <c:pt idx="2">
                  <c:v>FY23 Q3</c:v>
                </c:pt>
                <c:pt idx="3">
                  <c:v>FY23 Q4</c:v>
                </c:pt>
                <c:pt idx="4">
                  <c:v>FY24 Q1</c:v>
                </c:pt>
              </c:strCache>
            </c:strRef>
          </c:cat>
          <c:val>
            <c:numRef>
              <c:f>'Crimes Person-34'!$C$2:$C$6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59-478B-AA3E-93E5DA7FF5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6634016"/>
        <c:axId val="1"/>
      </c:lineChart>
      <c:catAx>
        <c:axId val="27663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333333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2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333333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276634016"/>
        <c:crosses val="autoZero"/>
        <c:crossBetween val="between"/>
        <c:majorUnit val="2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3873190383810952"/>
          <c:y val="0.43541287725085409"/>
          <c:w val="0.77161116985424072"/>
          <c:h val="0.14582513204494879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rgbClr val="333333"/>
              </a:solidFill>
              <a:latin typeface="+mn-lt"/>
              <a:ea typeface="Arial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rgbClr val="44546A">
              <a:lumMod val="50000"/>
            </a:srgbClr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rgbClr val="44546A">
              <a:lumMod val="60000"/>
              <a:lumOff val="40000"/>
            </a:srgbClr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rgbClr val="44546A">
              <a:lumMod val="40000"/>
              <a:lumOff val="60000"/>
            </a:srgbClr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rgbClr val="44546A">
              <a:lumMod val="20000"/>
              <a:lumOff val="80000"/>
            </a:srgbClr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rgbClr val="44546A">
              <a:lumMod val="50000"/>
            </a:srgbClr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rgbClr val="44546A">
              <a:lumMod val="60000"/>
              <a:lumOff val="40000"/>
            </a:srgbClr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rgbClr val="44546A">
              <a:lumMod val="40000"/>
              <a:lumOff val="60000"/>
            </a:srgbClr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rgbClr val="44546A">
              <a:lumMod val="20000"/>
              <a:lumOff val="80000"/>
            </a:srgbClr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1.3678152006272563E-2"/>
          <c:y val="5.310850785926164E-2"/>
          <c:w val="0.5845977546290313"/>
          <c:h val="0.88344692607858855"/>
        </c:manualLayout>
      </c:layout>
      <c:doughnutChart>
        <c:varyColors val="1"/>
        <c:ser>
          <c:idx val="0"/>
          <c:order val="0"/>
          <c:tx>
            <c:v>Total</c:v>
          </c:tx>
          <c:dPt>
            <c:idx val="0"/>
            <c:bubble3D val="0"/>
            <c:spPr>
              <a:solidFill>
                <a:srgbClr val="D6DC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6C-4608-BEE4-1083E179CF33}"/>
              </c:ext>
            </c:extLst>
          </c:dPt>
          <c:dPt>
            <c:idx val="1"/>
            <c:bubble3D val="0"/>
            <c:spPr>
              <a:solidFill>
                <a:srgbClr val="ADB9C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6C-4608-BEE4-1083E179CF33}"/>
              </c:ext>
            </c:extLst>
          </c:dPt>
          <c:dPt>
            <c:idx val="2"/>
            <c:bubble3D val="0"/>
            <c:spPr>
              <a:solidFill>
                <a:srgbClr val="8497B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6C-4608-BEE4-1083E179CF33}"/>
              </c:ext>
            </c:extLst>
          </c:dPt>
          <c:dPt>
            <c:idx val="3"/>
            <c:bubble3D val="0"/>
            <c:spPr>
              <a:solidFill>
                <a:srgbClr val="222A3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F6C-4608-BEE4-1083E179CF33}"/>
              </c:ext>
            </c:extLst>
          </c:dPt>
          <c:dLbls>
            <c:dLbl>
              <c:idx val="0"/>
              <c:layout>
                <c:manualLayout>
                  <c:x val="2.0445436997411859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6C-4608-BEE4-1083E179CF3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6F6C-4608-BEE4-1083E179CF33}"/>
                </c:ext>
              </c:extLst>
            </c:dLbl>
            <c:dLbl>
              <c:idx val="2"/>
              <c:layout>
                <c:manualLayout>
                  <c:x val="0"/>
                  <c:y val="-1.1395472034154393E-1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F6C-4608-BEE4-1083E179CF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'Delay Detail_Pie Charts_FY24 Q1'!$D$3:$D$6</c:f>
              <c:strCache>
                <c:ptCount val="4"/>
                <c:pt idx="0">
                  <c:v>Congestion</c:v>
                </c:pt>
                <c:pt idx="1">
                  <c:v>Miscellaneous</c:v>
                </c:pt>
                <c:pt idx="2">
                  <c:v>Passenger</c:v>
                </c:pt>
                <c:pt idx="3">
                  <c:v>Weather</c:v>
                </c:pt>
              </c:strCache>
            </c:strRef>
          </c:cat>
          <c:val>
            <c:numRef>
              <c:f>'Delay Detail_Pie Charts_FY24 Q1'!$I$3:$I$6</c:f>
              <c:numCache>
                <c:formatCode>General</c:formatCode>
                <c:ptCount val="4"/>
                <c:pt idx="0">
                  <c:v>572</c:v>
                </c:pt>
                <c:pt idx="1">
                  <c:v>156</c:v>
                </c:pt>
                <c:pt idx="2">
                  <c:v>1104</c:v>
                </c:pt>
                <c:pt idx="3">
                  <c:v>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F6C-4608-BEE4-1083E179CF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043230803534372"/>
          <c:y val="6.0586204947037446E-2"/>
          <c:w val="0.43789620505742788"/>
          <c:h val="0.860416420831620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/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'BPD Data_Totals by Month'!$A$34</c:f>
              <c:strCache>
                <c:ptCount val="1"/>
                <c:pt idx="0">
                  <c:v>BART Watch App</c:v>
                </c:pt>
              </c:strCache>
            </c:strRef>
          </c:tx>
          <c:spPr>
            <a:ln w="28575" cap="rnd">
              <a:solidFill>
                <a:srgbClr val="005E83"/>
              </a:solidFill>
              <a:round/>
            </a:ln>
            <a:effectLst/>
          </c:spPr>
          <c:marker>
            <c:symbol val="circle"/>
            <c:size val="20"/>
            <c:spPr>
              <a:solidFill>
                <a:srgbClr val="005E83"/>
              </a:solidFill>
              <a:ln w="9525">
                <a:solidFill>
                  <a:srgbClr val="005E8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'BPD Data_Totals by Month'!$B$33:$J$33</c:f>
              <c:strCache>
                <c:ptCount val="9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</c:strCache>
            </c:strRef>
          </c:cat>
          <c:val>
            <c:numRef>
              <c:f>'BPD Data_Totals by Month'!$B$34:$J$34</c:f>
              <c:numCache>
                <c:formatCode>General</c:formatCode>
                <c:ptCount val="9"/>
                <c:pt idx="0">
                  <c:v>1185</c:v>
                </c:pt>
                <c:pt idx="1">
                  <c:v>1282</c:v>
                </c:pt>
                <c:pt idx="2">
                  <c:v>1679</c:v>
                </c:pt>
                <c:pt idx="3">
                  <c:v>1513</c:v>
                </c:pt>
                <c:pt idx="4">
                  <c:v>1751</c:v>
                </c:pt>
                <c:pt idx="5">
                  <c:v>1690</c:v>
                </c:pt>
                <c:pt idx="6">
                  <c:v>1409</c:v>
                </c:pt>
                <c:pt idx="7">
                  <c:v>1648</c:v>
                </c:pt>
                <c:pt idx="8">
                  <c:v>1678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6A1-48EB-8E54-AE32B8268DE6}"/>
            </c:ext>
          </c:extLst>
        </c:ser>
        <c:ser>
          <c:idx val="1"/>
          <c:order val="1"/>
          <c:tx>
            <c:strRef>
              <c:f>'BPD Data_Totals by Month'!$A$35</c:f>
              <c:strCache>
                <c:ptCount val="1"/>
                <c:pt idx="0">
                  <c:v>Text Messages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2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'BPD Data_Totals by Month'!$B$33:$J$33</c:f>
              <c:strCache>
                <c:ptCount val="9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</c:strCache>
            </c:strRef>
          </c:cat>
          <c:val>
            <c:numRef>
              <c:f>'BPD Data_Totals by Month'!$B$35:$J$35</c:f>
              <c:numCache>
                <c:formatCode>General</c:formatCode>
                <c:ptCount val="9"/>
                <c:pt idx="0">
                  <c:v>692</c:v>
                </c:pt>
                <c:pt idx="1">
                  <c:v>645</c:v>
                </c:pt>
                <c:pt idx="2">
                  <c:v>927</c:v>
                </c:pt>
                <c:pt idx="3">
                  <c:v>954</c:v>
                </c:pt>
                <c:pt idx="4">
                  <c:v>1106</c:v>
                </c:pt>
                <c:pt idx="5">
                  <c:v>1088</c:v>
                </c:pt>
                <c:pt idx="6">
                  <c:v>1122</c:v>
                </c:pt>
                <c:pt idx="7">
                  <c:v>1156</c:v>
                </c:pt>
                <c:pt idx="8">
                  <c:v>1216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6A1-48EB-8E54-AE32B8268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3361711"/>
        <c:axId val="595101791"/>
      </c:lineChart>
      <c:catAx>
        <c:axId val="813361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101791"/>
        <c:crosses val="autoZero"/>
        <c:auto val="1"/>
        <c:lblAlgn val="ctr"/>
        <c:lblOffset val="100"/>
        <c:noMultiLvlLbl val="0"/>
      </c:catAx>
      <c:valAx>
        <c:axId val="595101791"/>
        <c:scaling>
          <c:orientation val="minMax"/>
          <c:min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3361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970758457418964"/>
          <c:y val="0.91929969250457688"/>
          <c:w val="0.46058464606977323"/>
          <c:h val="7.61856348091928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'Referral Counts by Source'!$D$1</c:f>
              <c:strCache>
                <c:ptCount val="1"/>
                <c:pt idx="0">
                  <c:v>FY24 Q1 Counts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B5E-4978-8185-22B3249088AE}"/>
              </c:ext>
            </c:extLst>
          </c:dPt>
          <c:dPt>
            <c:idx val="1"/>
            <c:invertIfNegative val="0"/>
            <c:bubble3D val="0"/>
            <c:spPr>
              <a:solidFill>
                <a:srgbClr val="20BE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B5E-4978-8185-22B3249088AE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B5E-4978-8185-22B3249088AE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B5E-4978-8185-22B3249088A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B5E-4978-8185-22B3249088AE}"/>
              </c:ext>
            </c:extLst>
          </c:dPt>
          <c:dPt>
            <c:idx val="5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B5E-4978-8185-22B3249088AE}"/>
              </c:ext>
            </c:extLst>
          </c:dPt>
          <c:dPt>
            <c:idx val="6"/>
            <c:invertIfNegative val="0"/>
            <c:bubble3D val="0"/>
            <c:spPr>
              <a:solidFill>
                <a:srgbClr val="20BE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B5E-4978-8185-22B3249088AE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B5E-4978-8185-22B3249088AE}"/>
              </c:ext>
            </c:extLst>
          </c:dPt>
          <c:dPt>
            <c:idx val="8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8B5E-4978-8185-22B3249088AE}"/>
              </c:ext>
            </c:extLst>
          </c:dPt>
          <c:dPt>
            <c:idx val="9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8B5E-4978-8185-22B3249088AE}"/>
              </c:ext>
            </c:extLst>
          </c:dPt>
          <c:dPt>
            <c:idx val="10"/>
            <c:invertIfNegative val="0"/>
            <c:bubble3D val="0"/>
            <c:spPr>
              <a:solidFill>
                <a:srgbClr val="20BE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8B5E-4978-8185-22B3249088AE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8B5E-4978-8185-22B3249088AE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8B5E-4978-8185-22B3249088AE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8B5E-4978-8185-22B3249088AE}"/>
              </c:ext>
            </c:extLst>
          </c:dPt>
          <c:dPt>
            <c:idx val="14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8B5E-4978-8185-22B3249088AE}"/>
              </c:ext>
            </c:extLst>
          </c:dPt>
          <c:cat>
            <c:strRef>
              <c:f>'Referral Counts by Source'!$C$2:$C$16</c:f>
              <c:strCache>
                <c:ptCount val="15"/>
                <c:pt idx="0">
                  <c:v>La Familia CARES First</c:v>
                </c:pt>
                <c:pt idx="1">
                  <c:v>Abode Services</c:v>
                </c:pt>
                <c:pt idx="2">
                  <c:v>Other Referral</c:v>
                </c:pt>
                <c:pt idx="3">
                  <c:v>Cherry Hill</c:v>
                </c:pt>
                <c:pt idx="4">
                  <c:v>Bay Area Rescue Mission</c:v>
                </c:pt>
                <c:pt idx="5">
                  <c:v>BACS</c:v>
                </c:pt>
                <c:pt idx="6">
                  <c:v>SoMA Rise</c:v>
                </c:pt>
                <c:pt idx="7">
                  <c:v>CORE</c:v>
                </c:pt>
                <c:pt idx="8">
                  <c:v>First Presbyterian Church</c:v>
                </c:pt>
                <c:pt idx="9">
                  <c:v>Medical</c:v>
                </c:pt>
                <c:pt idx="10">
                  <c:v>Gubbio Project</c:v>
                </c:pt>
                <c:pt idx="11">
                  <c:v>LifeMoves</c:v>
                </c:pt>
                <c:pt idx="12">
                  <c:v>Trinity Center</c:v>
                </c:pt>
                <c:pt idx="13">
                  <c:v>Family Justice Center</c:v>
                </c:pt>
                <c:pt idx="14">
                  <c:v>Building Futures</c:v>
                </c:pt>
              </c:strCache>
            </c:strRef>
          </c:cat>
          <c:val>
            <c:numRef>
              <c:f>'Referral Counts by Source'!$D$2:$D$16</c:f>
              <c:numCache>
                <c:formatCode>General</c:formatCode>
                <c:ptCount val="15"/>
                <c:pt idx="0">
                  <c:v>40</c:v>
                </c:pt>
                <c:pt idx="1">
                  <c:v>40</c:v>
                </c:pt>
                <c:pt idx="2">
                  <c:v>38</c:v>
                </c:pt>
                <c:pt idx="3">
                  <c:v>14</c:v>
                </c:pt>
                <c:pt idx="4">
                  <c:v>10</c:v>
                </c:pt>
                <c:pt idx="5">
                  <c:v>8</c:v>
                </c:pt>
                <c:pt idx="6">
                  <c:v>8</c:v>
                </c:pt>
                <c:pt idx="7">
                  <c:v>6</c:v>
                </c:pt>
                <c:pt idx="8">
                  <c:v>5</c:v>
                </c:pt>
                <c:pt idx="9">
                  <c:v>5</c:v>
                </c:pt>
                <c:pt idx="10">
                  <c:v>4</c:v>
                </c:pt>
                <c:pt idx="11">
                  <c:v>4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8B5E-4978-8185-22B3249088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1696089711"/>
        <c:axId val="1280768367"/>
      </c:barChart>
      <c:catAx>
        <c:axId val="1696089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0768367"/>
        <c:crosses val="autoZero"/>
        <c:auto val="1"/>
        <c:lblAlgn val="ctr"/>
        <c:lblOffset val="100"/>
        <c:noMultiLvlLbl val="0"/>
      </c:catAx>
      <c:valAx>
        <c:axId val="1280768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6089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3"/>
          <c:order val="1"/>
          <c:tx>
            <c:strRef>
              <c:f>'Summary Tables_V03'!$B$43</c:f>
              <c:strCache>
                <c:ptCount val="1"/>
                <c:pt idx="0">
                  <c:v>Sworn Officers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'Summary Tables_V03'!$E$39</c:f>
              <c:numCache>
                <c:formatCode>[$-409]mmm\-yy;@</c:formatCode>
                <c:ptCount val="1"/>
                <c:pt idx="0">
                  <c:v>45199</c:v>
                </c:pt>
              </c:numCache>
            </c:numRef>
          </c:cat>
          <c:val>
            <c:numRef>
              <c:f>'Summary Tables_V03'!$E$43</c:f>
              <c:numCache>
                <c:formatCode>#,##0_);[Red]\(#,##0\)</c:formatCode>
                <c:ptCount val="1"/>
                <c:pt idx="0">
                  <c:v>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61-4445-8129-23DDE6B0840A}"/>
            </c:ext>
          </c:extLst>
        </c:ser>
        <c:ser>
          <c:idx val="1"/>
          <c:order val="2"/>
          <c:tx>
            <c:strRef>
              <c:f>'Summary Tables_V03'!$B$41</c:f>
              <c:strCache>
                <c:ptCount val="1"/>
                <c:pt idx="0">
                  <c:v>In Academy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'Summary Tables_V03'!$E$39</c:f>
              <c:numCache>
                <c:formatCode>[$-409]mmm\-yy;@</c:formatCode>
                <c:ptCount val="1"/>
                <c:pt idx="0">
                  <c:v>45199</c:v>
                </c:pt>
              </c:numCache>
            </c:numRef>
          </c:cat>
          <c:val>
            <c:numRef>
              <c:f>'Summary Tables_V03'!$E$41</c:f>
              <c:numCache>
                <c:formatCode>#,##0_);[Red]\(#,##0\)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61-4445-8129-23DDE6B0840A}"/>
            </c:ext>
          </c:extLst>
        </c:ser>
        <c:ser>
          <c:idx val="2"/>
          <c:order val="3"/>
          <c:tx>
            <c:strRef>
              <c:f>'Summary Tables_V03'!$B$42</c:f>
              <c:strCache>
                <c:ptCount val="1"/>
                <c:pt idx="0">
                  <c:v>Field Training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'Summary Tables_V03'!$E$39</c:f>
              <c:numCache>
                <c:formatCode>[$-409]mmm\-yy;@</c:formatCode>
                <c:ptCount val="1"/>
                <c:pt idx="0">
                  <c:v>45199</c:v>
                </c:pt>
              </c:numCache>
            </c:numRef>
          </c:cat>
          <c:val>
            <c:numRef>
              <c:f>'Summary Tables_V03'!$E$42</c:f>
              <c:numCache>
                <c:formatCode>#,##0_);[Red]\(#,##0\)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61-4445-8129-23DDE6B0840A}"/>
            </c:ext>
          </c:extLst>
        </c:ser>
        <c:ser>
          <c:idx val="0"/>
          <c:order val="4"/>
          <c:tx>
            <c:strRef>
              <c:f>'Summary Tables_V03'!$B$40</c:f>
              <c:strCache>
                <c:ptCount val="1"/>
                <c:pt idx="0">
                  <c:v>Vacancies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'Summary Tables_V03'!$E$39</c:f>
              <c:numCache>
                <c:formatCode>[$-409]mmm\-yy;@</c:formatCode>
                <c:ptCount val="1"/>
                <c:pt idx="0">
                  <c:v>45199</c:v>
                </c:pt>
              </c:numCache>
            </c:numRef>
          </c:cat>
          <c:val>
            <c:numRef>
              <c:f>'Summary Tables_V03'!$E$40</c:f>
              <c:numCache>
                <c:formatCode>#,##0_);[Red]\(#,##0\)</c:formatCode>
                <c:ptCount val="1"/>
                <c:pt idx="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61-4445-8129-23DDE6B084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41804064"/>
        <c:axId val="876755520"/>
        <c:extLst>
          <c:ext xmlns:c15="http://schemas.microsoft.com/office/drawing/2012/chart" uri="{02D57815-91ED-43cb-92C2-25804820EDAC}">
            <c15:filteredBarSeries>
              <c15:ser>
                <c:idx val="4"/>
                <c:order val="0"/>
                <c:tx>
                  <c:strRef>
                    <c:extLst>
                      <c:ext uri="{02D57815-91ED-43cb-92C2-25804820EDAC}">
                        <c15:formulaRef>
                          <c15:sqref>'Summary Tables_V03'!$B$44</c15:sqref>
                        </c15:formulaRef>
                      </c:ext>
                    </c:extLst>
                    <c:strCache>
                      <c:ptCount val="1"/>
                      <c:pt idx="0">
                        <c:v>Total Budgeted Positions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'Summary Tables_V03'!$E$39</c15:sqref>
                        </c15:formulaRef>
                      </c:ext>
                    </c:extLst>
                    <c:numCache>
                      <c:formatCode>[$-409]mmm\-yy;@</c:formatCode>
                      <c:ptCount val="1"/>
                      <c:pt idx="0">
                        <c:v>45199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'Summary Tables_V03'!$E$44</c15:sqref>
                        </c15:formulaRef>
                      </c:ext>
                    </c:extLst>
                    <c:numCache>
                      <c:formatCode>#,##0_);[Red]\(#,##0\)</c:formatCode>
                      <c:ptCount val="1"/>
                      <c:pt idx="0">
                        <c:v>185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2961-4445-8129-23DDE6B0840A}"/>
                  </c:ext>
                </c:extLst>
              </c15:ser>
            </c15:filteredBarSeries>
          </c:ext>
        </c:extLst>
      </c:barChart>
      <c:valAx>
        <c:axId val="876755520"/>
        <c:scaling>
          <c:orientation val="minMax"/>
        </c:scaling>
        <c:delete val="0"/>
        <c:axPos val="b"/>
        <c:numFmt formatCode="#,##0_);[Red]\(#,##0\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804064"/>
        <c:crosses val="autoZero"/>
        <c:crossBetween val="between"/>
      </c:valAx>
      <c:dateAx>
        <c:axId val="4418040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09]mmm\-yy;@" sourceLinked="1"/>
        <c:majorTickMark val="none"/>
        <c:minorTickMark val="none"/>
        <c:tickLblPos val="nextTo"/>
        <c:crossAx val="876755520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ED7D31">
              <a:lumMod val="75000"/>
            </a:srgbClr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rgbClr val="ED7D31">
              <a:lumMod val="60000"/>
              <a:lumOff val="40000"/>
            </a:srgbClr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ED7D31">
              <a:lumMod val="75000"/>
            </a:srgbClr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rgbClr val="ED7D31">
              <a:lumMod val="60000"/>
              <a:lumOff val="40000"/>
            </a:srgbClr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1.2341889358218869E-2"/>
          <c:y val="2.5938218023997959E-2"/>
          <c:w val="0.6165967955858962"/>
          <c:h val="0.87384154540039127"/>
        </c:manualLayout>
      </c:layout>
      <c:doughnutChart>
        <c:varyColors val="1"/>
        <c:ser>
          <c:idx val="0"/>
          <c:order val="0"/>
          <c:tx>
            <c:v>Total</c:v>
          </c:tx>
          <c:dPt>
            <c:idx val="0"/>
            <c:bubble3D val="0"/>
            <c:spPr>
              <a:solidFill>
                <a:srgbClr val="F4B18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DC-4228-BB84-8F50E0FA535B}"/>
              </c:ext>
            </c:extLst>
          </c:dPt>
          <c:dPt>
            <c:idx val="1"/>
            <c:bubble3D val="0"/>
            <c:spPr>
              <a:solidFill>
                <a:srgbClr val="C55A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DC-4228-BB84-8F50E0FA535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C7DC-4228-BB84-8F50E0FA53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'Delay Detail_Pie Charts_FY24 Q1'!$D$7:$D$8</c:f>
              <c:strCache>
                <c:ptCount val="2"/>
                <c:pt idx="0">
                  <c:v>Intrusion</c:v>
                </c:pt>
                <c:pt idx="1">
                  <c:v>Police and Security</c:v>
                </c:pt>
              </c:strCache>
            </c:strRef>
          </c:cat>
          <c:val>
            <c:numRef>
              <c:f>'Delay Detail_Pie Charts_FY24 Q1'!$I$7:$I$8</c:f>
              <c:numCache>
                <c:formatCode>General</c:formatCode>
                <c:ptCount val="2"/>
                <c:pt idx="0">
                  <c:v>1222</c:v>
                </c:pt>
                <c:pt idx="1">
                  <c:v>2381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DC-4228-BB84-8F50E0FA53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70"/>
        <c:holeSize val="5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141582492310341"/>
          <c:y val="0.10325725470172752"/>
          <c:w val="0.40248336568683818"/>
          <c:h val="0.793484809803420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FFC000">
              <a:lumMod val="75000"/>
            </a:srgbClr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rgbClr val="FFC000">
              <a:lumMod val="40000"/>
              <a:lumOff val="60000"/>
            </a:srgbClr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FFC000">
              <a:lumMod val="40000"/>
              <a:lumOff val="60000"/>
            </a:srgbClr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rgbClr val="FFC000">
              <a:lumMod val="75000"/>
            </a:srgbClr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"/>
          <c:y val="3.6259809874511946E-2"/>
          <c:w val="0.625891614862364"/>
          <c:h val="0.7799103304469136"/>
        </c:manualLayout>
      </c:layout>
      <c:doughnutChart>
        <c:varyColors val="1"/>
        <c:ser>
          <c:idx val="0"/>
          <c:order val="0"/>
          <c:tx>
            <c:v>Total</c:v>
          </c:tx>
          <c:dPt>
            <c:idx val="0"/>
            <c:bubble3D val="0"/>
            <c:spPr>
              <a:solidFill>
                <a:srgbClr val="FFC000">
                  <a:lumMod val="40000"/>
                  <a:lumOff val="6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9D-4492-9374-3BF5E1969912}"/>
              </c:ext>
            </c:extLst>
          </c:dPt>
          <c:dPt>
            <c:idx val="1"/>
            <c:bubble3D val="0"/>
            <c:spPr>
              <a:solidFill>
                <a:srgbClr val="FFC000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9D-4492-9374-3BF5E19699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Lit>
              <c:ptCount val="2"/>
              <c:pt idx="0">
                <c:v>Car Shortage</c:v>
              </c:pt>
              <c:pt idx="1">
                <c:v>Staffing Shortage</c:v>
              </c:pt>
            </c:strLit>
          </c:cat>
          <c:val>
            <c:numRef>
              <c:f>'Delay Detail_Pie Charts_FY24 Q1'!$I$9:$I$10</c:f>
              <c:numCache>
                <c:formatCode>General</c:formatCode>
                <c:ptCount val="2"/>
                <c:pt idx="0">
                  <c:v>44</c:v>
                </c:pt>
                <c:pt idx="1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F9D-4492-9374-3BF5E19699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70"/>
        <c:holeSize val="5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670338220633651"/>
          <c:y val="0.108724748958619"/>
          <c:w val="0.4496132575788277"/>
          <c:h val="0.678902077538815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Sheet1!$Q$8:$Q$58</cx:f>
        <cx:lvl ptCount="51" formatCode="General">
          <cx:pt idx="0">30.850000000000001</cx:pt>
          <cx:pt idx="1">37.674999999999997</cx:pt>
          <cx:pt idx="2">46.774999999999999</cx:pt>
          <cx:pt idx="3">59.274999999999999</cx:pt>
          <cx:pt idx="4">35.174999999999997</cx:pt>
          <cx:pt idx="5">71.335000000000008</cx:pt>
          <cx:pt idx="6">63.939285714285724</cx:pt>
          <cx:pt idx="7">59.379999999999995</cx:pt>
          <cx:pt idx="8">56.075000000000003</cx:pt>
          <cx:pt idx="9">33.350000000000001</cx:pt>
          <cx:pt idx="10">45.5</cx:pt>
          <cx:pt idx="11">60.25</cx:pt>
          <cx:pt idx="12">66.424999999999997</cx:pt>
          <cx:pt idx="13">64.924999999999997</cx:pt>
          <cx:pt idx="14">41.700000000000003</cx:pt>
          <cx:pt idx="15">47.450000000000003</cx:pt>
          <cx:pt idx="16">64.099999999999994</cx:pt>
          <cx:pt idx="17">59.549999999999997</cx:pt>
          <cx:pt idx="18">57.924999999999997</cx:pt>
          <cx:pt idx="19">38.25</cx:pt>
          <cx:pt idx="20">48.924999999999997</cx:pt>
          <cx:pt idx="21">57.774999999999999</cx:pt>
          <cx:pt idx="22">79.375</cx:pt>
          <cx:pt idx="23">64.299999999999997</cx:pt>
          <cx:pt idx="24">37.725000000000001</cx:pt>
          <cx:pt idx="25">56.875</cx:pt>
          <cx:pt idx="26">64.289285714285725</cx:pt>
          <cx:pt idx="27">63.799999999999997</cx:pt>
          <cx:pt idx="28">47.725000000000001</cx:pt>
          <cx:pt idx="29">46.575000000000003</cx:pt>
          <cx:pt idx="30">43.924999999999997</cx:pt>
          <cx:pt idx="31">59.929999999999993</cx:pt>
          <cx:pt idx="32">58.450000000000003</cx:pt>
          <cx:pt idx="33">67</cx:pt>
          <cx:pt idx="34">32.350000000000001</cx:pt>
          <cx:pt idx="35">54.725000000000001</cx:pt>
          <cx:pt idx="36">64.325000000000003</cx:pt>
          <cx:pt idx="37">67.090000000000003</cx:pt>
          <cx:pt idx="38">56.210000000000001</cx:pt>
          <cx:pt idx="39">34.649999999999999</cx:pt>
          <cx:pt idx="40">48.024999999999999</cx:pt>
          <cx:pt idx="41">64</cx:pt>
          <cx:pt idx="42">63.504999999999995</cx:pt>
          <cx:pt idx="43">58.100000000000001</cx:pt>
          <cx:pt idx="44">36.049999999999997</cx:pt>
          <cx:pt idx="45">27.100000000000001</cx:pt>
          <cx:pt idx="46">78.466666666666669</cx:pt>
          <cx:pt idx="47">75</cx:pt>
          <cx:pt idx="48">75.266666666666666</cx:pt>
          <cx:pt idx="49">48.766666666666666</cx:pt>
          <cx:pt idx="50">54.404071428571427</cx:pt>
        </cx:lvl>
      </cx:numDim>
    </cx:data>
    <cx:data id="1">
      <cx:numDim type="val">
        <cx:f>Sheet1!$R$8:$R$58</cx:f>
        <cx:lvl ptCount="51" formatCode="General">
          <cx:pt idx="0">25.66888888888888</cx:pt>
          <cx:pt idx="1">20.365000000000002</cx:pt>
          <cx:pt idx="2">49.620000000000005</cx:pt>
          <cx:pt idx="3">54.640000000000001</cx:pt>
          <cx:pt idx="4">36.210000000000001</cx:pt>
          <cx:pt idx="5">46.899999999999999</cx:pt>
          <cx:pt idx="6">64</cx:pt>
          <cx:pt idx="7">60.799999999999997</cx:pt>
          <cx:pt idx="8">53.720000000000006</cx:pt>
          <cx:pt idx="9">36.119999999999997</cx:pt>
          <cx:pt idx="10">48.600000000000001</cx:pt>
          <cx:pt idx="11">59.739999999999995</cx:pt>
          <cx:pt idx="12">58.720000000000006</cx:pt>
          <cx:pt idx="13">59.562222222222218</cx:pt>
          <cx:pt idx="14">39.775555555555556</cx:pt>
          <cx:pt idx="15">45.86666666666666</cx:pt>
          <cx:pt idx="16">58.879999999999995</cx:pt>
          <cx:pt idx="17">57.820000000000007</cx:pt>
          <cx:pt idx="18">53.38000000000001</cx:pt>
          <cx:pt idx="19">33.920000000000002</cx:pt>
          <cx:pt idx="20">45.648888888888884</cx:pt>
          <cx:pt idx="21">68.640000000000001</cx:pt>
          <cx:pt idx="22">73.780000000000001</cx:pt>
          <cx:pt idx="23">52.680000000000007</cx:pt>
          <cx:pt idx="24">34.933333333333337</cx:pt>
          <cx:pt idx="25">48.299999999999997</cx:pt>
          <cx:pt idx="26">74.579999999999998</cx:pt>
          <cx:pt idx="27">57.297777777777789</cx:pt>
          <cx:pt idx="28">57.277777777777786</cx:pt>
          <cx:pt idx="29">31.748888888888899</cx:pt>
          <cx:pt idx="30">43.828888888888898</cx:pt>
          <cx:pt idx="31">66.595555555555578</cx:pt>
          <cx:pt idx="32">61.762777777777771</cx:pt>
          <cx:pt idx="33">59</cx:pt>
          <cx:pt idx="34">35.86666666666666</cx:pt>
          <cx:pt idx="35">62.359999999999999</cx:pt>
          <cx:pt idx="36">63.384444444444441</cx:pt>
          <cx:pt idx="37">63.660000000000004</cx:pt>
          <cx:pt idx="38">36.248888888888892</cx:pt>
          <cx:pt idx="39">46.920000000000002</cx:pt>
          <cx:pt idx="40">78.721428571428575</cx:pt>
          <cx:pt idx="41">75.549999999999997</cx:pt>
          <cx:pt idx="42">74.025000000000006</cx:pt>
          <cx:pt idx="43">42.899999999999999</cx:pt>
          <cx:pt idx="44">28.833333333333336</cx:pt>
          <cx:pt idx="45">95.866666666666603</cx:pt>
          <cx:pt idx="46">100.23333333333321</cx:pt>
          <cx:pt idx="47">103.23333333333323</cx:pt>
          <cx:pt idx="48">55.466666666666661</cx:pt>
          <cx:pt idx="49">55.094639682539629</cx:pt>
          <cx:pt idx="50">0</cx:pt>
        </cx:lvl>
      </cx:numDim>
    </cx:data>
    <cx:data id="2">
      <cx:numDim type="val">
        <cx:f>Sheet1!$S$8:$S$58</cx:f>
        <cx:lvl ptCount="51" formatCode="General">
          <cx:pt idx="0">21.475000000000001</cx:pt>
          <cx:pt idx="1">33.774999999999999</cx:pt>
          <cx:pt idx="2">30.199999999999999</cx:pt>
          <cx:pt idx="3">28.399999999999999</cx:pt>
          <cx:pt idx="4">24.375</cx:pt>
          <cx:pt idx="5">40.001984126984119</cx:pt>
          <cx:pt idx="6">33.239285714285721</cx:pt>
          <cx:pt idx="7">37.774999999999999</cx:pt>
          <cx:pt idx="8">31.50714285714286</cx:pt>
          <cx:pt idx="9">30.399999999999999</cx:pt>
          <cx:pt idx="10">37.246428571428581</cx:pt>
          <cx:pt idx="11">39.424999999999997</cx:pt>
          <cx:pt idx="12">40.700000000000003</cx:pt>
          <cx:pt idx="13">36.649999999999999</cx:pt>
          <cx:pt idx="14">32.950000000000003</cx:pt>
          <cx:pt idx="15">31.439285714285717</cx:pt>
          <cx:pt idx="16">33.63928571428572</cx:pt>
          <cx:pt idx="17">34.967857142857142</cx:pt>
          <cx:pt idx="18">33.392857142857139</cx:pt>
          <cx:pt idx="19">29.824999999999999</cx:pt>
          <cx:pt idx="20">25.996428571428556</cx:pt>
          <cx:pt idx="21">34.271428571428579</cx:pt>
          <cx:pt idx="22">43.325000000000003</cx:pt>
          <cx:pt idx="23">34.8857142857143</cx:pt>
          <cx:pt idx="24">24.5857142857143</cx:pt>
          <cx:pt idx="25">32.971428571428575</cx:pt>
          <cx:pt idx="26">37.774999999999999</cx:pt>
          <cx:pt idx="27">54.917857142857144</cx:pt>
          <cx:pt idx="28">38.996428571428581</cx:pt>
          <cx:pt idx="29">33.953571428571422</cx:pt>
          <cx:pt idx="30">35.853571428571421</cx:pt>
          <cx:pt idx="31">31.399999999999999</cx:pt>
          <cx:pt idx="32">32.875</cx:pt>
          <cx:pt idx="33">35.25</cx:pt>
          <cx:pt idx="34">39.524999999999999</cx:pt>
          <cx:pt idx="35">35.542857142857137</cx:pt>
          <cx:pt idx="36">39.100000000000001</cx:pt>
          <cx:pt idx="37">37.59999999999998</cx:pt>
          <cx:pt idx="38">41.435714285714276</cx:pt>
          <cx:pt idx="39">29.25</cx:pt>
          <cx:pt idx="40">30.56785714285714</cx:pt>
          <cx:pt idx="41">36.01428571428572</cx:pt>
          <cx:pt idx="42">39.996428571428581</cx:pt>
          <cx:pt idx="43">31.017857142857139</cx:pt>
          <cx:pt idx="44">40.125</cx:pt>
          <cx:pt idx="45">34.600000000000001</cx:pt>
          <cx:pt idx="46">42.566666666666663</cx:pt>
          <cx:pt idx="47">42.933333333333337</cx:pt>
          <cx:pt idx="48">42.63333333333334</cx:pt>
          <cx:pt idx="49">40</cx:pt>
          <cx:pt idx="50">35.226992063492055</cx:pt>
        </cx:lvl>
      </cx:numDim>
    </cx:data>
    <cx:data id="3">
      <cx:numDim type="val">
        <cx:f>Sheet1!$T$8:$T$58</cx:f>
        <cx:lvl ptCount="51" formatCode="General">
          <cx:pt idx="0">23.348888888888883</cx:pt>
          <cx:pt idx="1">24.520000000000003</cx:pt>
          <cx:pt idx="2">49.320000000000007</cx:pt>
          <cx:pt idx="3">57.340000000000011</cx:pt>
          <cx:pt idx="4">35.060000000000002</cx:pt>
          <cx:pt idx="5">51.920000000000002</cx:pt>
          <cx:pt idx="6">66.379999999999995</cx:pt>
          <cx:pt idx="7">63.820000000000007</cx:pt>
          <cx:pt idx="8">60.179999999999993</cx:pt>
          <cx:pt idx="9">38.280000000000001</cx:pt>
          <cx:pt idx="10">49.980000000000004</cx:pt>
          <cx:pt idx="11">65.384444444444441</cx:pt>
          <cx:pt idx="12">76.719999999999999</cx:pt>
          <cx:pt idx="13">66.453333333333347</cx:pt>
          <cx:pt idx="14">45.600000000000001</cx:pt>
          <cx:pt idx="15">41.899999999999999</cx:pt>
          <cx:pt idx="16">53.939999999999998</cx:pt>
          <cx:pt idx="17">54.520000000000003</cx:pt>
          <cx:pt idx="18">58.720000000000006</cx:pt>
          <cx:pt idx="19">40.899999999999999</cx:pt>
          <cx:pt idx="20">48.399999999999999</cx:pt>
          <cx:pt idx="21">60.020000000000003</cx:pt>
          <cx:pt idx="22">59.979999999999997</cx:pt>
          <cx:pt idx="23">66.679999999999993</cx:pt>
          <cx:pt idx="24">34.979999999999997</cx:pt>
          <cx:pt idx="25">46.533333333333339</cx:pt>
          <cx:pt idx="26">70.342222222222219</cx:pt>
          <cx:pt idx="27">63.700000000000003</cx:pt>
          <cx:pt idx="28">51.460000000000001</cx:pt>
          <cx:pt idx="29">34.495555555555562</cx:pt>
          <cx:pt idx="30">44.246666666666655</cx:pt>
          <cx:pt idx="31">60.857777777777777</cx:pt>
          <cx:pt idx="32">61.960000000000001</cx:pt>
          <cx:pt idx="33">67.460000000000008</cx:pt>
          <cx:pt idx="34">41.484444444444442</cx:pt>
          <cx:pt idx="35">47.260000000000005</cx:pt>
          <cx:pt idx="36">66.859999999999985</cx:pt>
          <cx:pt idx="37">58.479999999999997</cx:pt>
          <cx:pt idx="38">65.760000000000005</cx:pt>
          <cx:pt idx="39">35.079999999999998</cx:pt>
          <cx:pt idx="40">49.720000000000006</cx:pt>
          <cx:pt idx="41">70.026666666666671</cx:pt>
          <cx:pt idx="42">62.879999999999995</cx:pt>
          <cx:pt idx="43">59.039999999999999</cx:pt>
          <cx:pt idx="44">37.115555555555559</cx:pt>
          <cx:pt idx="45">36.566666666666677</cx:pt>
          <cx:pt idx="46">97.633333333333212</cx:pt>
          <cx:pt idx="47">102.53333333333322</cx:pt>
          <cx:pt idx="48">103.56666666666675</cx:pt>
          <cx:pt idx="49">70.73333333333332</cx:pt>
          <cx:pt idx="50">56.002844444444428</cx:pt>
        </cx:lvl>
      </cx:numDim>
    </cx:data>
    <cx:data id="4">
      <cx:numDim type="val">
        <cx:f>Sheet1!$U$8:$U$58</cx:f>
        <cx:lvl ptCount="51" formatCode="General">
          <cx:pt idx="0">47.128888888888881</cx:pt>
          <cx:pt idx="1">63.700000000000003</cx:pt>
          <cx:pt idx="2">82.039999999999992</cx:pt>
          <cx:pt idx="3">86.200000000000003</cx:pt>
          <cx:pt idx="4">55.320000000000007</cx:pt>
          <cx:pt idx="5">80.700000000000003</cx:pt>
          <cx:pt idx="6">107.58</cx:pt>
          <cx:pt idx="7">105.28</cx:pt>
          <cx:pt idx="8">96.02000000000001</cx:pt>
          <cx:pt idx="9">64.780000000000001</cx:pt>
          <cx:pt idx="10">82.080000000000013</cx:pt>
          <cx:pt idx="11">119.24000000000001</cx:pt>
          <cx:pt idx="12">105.32000000000001</cx:pt>
          <cx:pt idx="13">102.20000000000002</cx:pt>
          <cx:pt idx="14">57.735555555555564</cx:pt>
          <cx:pt idx="15">79.140000000000001</cx:pt>
          <cx:pt idx="16">111.35999999999999</cx:pt>
          <cx:pt idx="17">103.23999999999998</cx:pt>
          <cx:pt idx="18">97.820000000000007</cx:pt>
          <cx:pt idx="19">61.739999999999995</cx:pt>
          <cx:pt idx="20">73.060000000000002</cx:pt>
          <cx:pt idx="21">105.38000000000002</cx:pt>
          <cx:pt idx="22">99.039999999999992</cx:pt>
          <cx:pt idx="23">100.24000000000001</cx:pt>
          <cx:pt idx="24">57.979999999999997</cx:pt>
          <cx:pt idx="25">75.159999999999997</cx:pt>
          <cx:pt idx="26">108.17999999999999</cx:pt>
          <cx:pt idx="27">117.7</cx:pt>
          <cx:pt idx="28">95.599999999999994</cx:pt>
          <cx:pt idx="29">82.900000000000006</cx:pt>
          <cx:pt idx="30">80.375555555555565</cx:pt>
          <cx:pt idx="31">111.95999999999999</cx:pt>
          <cx:pt idx="32">105.63333333333341</cx:pt>
          <cx:pt idx="33">105.85999999999999</cx:pt>
          <cx:pt idx="34">53.919999999999995</cx:pt>
          <cx:pt idx="35">85.019999999999996</cx:pt>
          <cx:pt idx="36">114.08000000000001</cx:pt>
          <cx:pt idx="37">108.78000000000002</cx:pt>
          <cx:pt idx="38">99.780000000000001</cx:pt>
          <cx:pt idx="39">68.300000000000011</cx:pt>
          <cx:pt idx="40">77.920000000000002</cx:pt>
          <cx:pt idx="41">112.06444444444442</cx:pt>
          <cx:pt idx="42">109.59999999999999</cx:pt>
          <cx:pt idx="43">107.04000000000001</cx:pt>
          <cx:pt idx="44">58.824444444444417</cx:pt>
          <cx:pt idx="45">34.866666666666639</cx:pt>
          <cx:pt idx="46">117.6666666666666</cx:pt>
          <cx:pt idx="47">117.04444444444439</cx:pt>
          <cx:pt idx="48">113.15555555555541</cx:pt>
          <cx:pt idx="49">71.826666666666668</cx:pt>
          <cx:pt idx="50">89.551644444444435</cx:pt>
        </cx:lvl>
      </cx:numDim>
    </cx:data>
  </cx:chartData>
  <cx:chart>
    <cx:plotArea>
      <cx:plotAreaRegion>
        <cx:series layoutId="boxWhisker" uniqueId="{49A63638-388F-431F-ACEA-055F755D49FA}">
          <cx:tx>
            <cx:txData>
              <cx:f>Sheet1!$Q$7</cx:f>
              <cx:v>Blue</cx:v>
            </cx:txData>
          </cx:tx>
          <cx:spPr>
            <a:solidFill>
              <a:srgbClr val="008ABE"/>
            </a:solidFill>
            <a:ln>
              <a:solidFill>
                <a:schemeClr val="tx2"/>
              </a:solidFill>
            </a:ln>
          </cx:spPr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25DFEB33-22CE-4216-91E1-620A35D30B04}">
          <cx:tx>
            <cx:txData>
              <cx:f>Sheet1!$R$7</cx:f>
              <cx:v>Green</cx:v>
            </cx:txData>
          </cx:tx>
          <cx:spPr>
            <a:solidFill>
              <a:schemeClr val="accent3"/>
            </a:solidFill>
            <a:ln>
              <a:solidFill>
                <a:srgbClr val="00863D"/>
              </a:solidFill>
            </a:ln>
          </cx:spPr>
          <cx:dataId val="1"/>
          <cx:layoutPr>
            <cx:visibility meanLine="0" meanMarker="1" nonoutliers="0" outliers="0"/>
            <cx:statistics quartileMethod="exclusive"/>
          </cx:layoutPr>
        </cx:series>
        <cx:series layoutId="boxWhisker" uniqueId="{600CAA2E-DEF3-4669-9A53-6E69E62E3C6B}">
          <cx:tx>
            <cx:txData>
              <cx:f>Sheet1!$S$7</cx:f>
              <cx:v>Orange</cx:v>
            </cx:txData>
          </cx:tx>
          <cx:spPr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cx:spPr>
          <cx:dataId val="2"/>
          <cx:layoutPr>
            <cx:visibility meanLine="0" meanMarker="1" nonoutliers="0" outliers="0"/>
            <cx:statistics quartileMethod="exclusive"/>
          </cx:layoutPr>
        </cx:series>
        <cx:series layoutId="boxWhisker" uniqueId="{E2B9A184-7081-4FCA-9710-C827D242C25E}">
          <cx:tx>
            <cx:txData>
              <cx:f>Sheet1!$T$7</cx:f>
              <cx:v>Red</cx:v>
            </cx:txData>
          </cx:tx>
          <cx:spPr>
            <a:solidFill>
              <a:srgbClr val="FF0000"/>
            </a:solidFill>
            <a:ln>
              <a:solidFill>
                <a:srgbClr val="C00000"/>
              </a:solidFill>
            </a:ln>
          </cx:spPr>
          <cx:dataId val="3"/>
          <cx:layoutPr>
            <cx:visibility meanLine="0" meanMarker="1" nonoutliers="0" outliers="0"/>
            <cx:statistics quartileMethod="exclusive"/>
          </cx:layoutPr>
        </cx:series>
        <cx:series layoutId="boxWhisker" uniqueId="{A7BD4762-4E9C-4DE2-BD7B-15D4247759E0}">
          <cx:tx>
            <cx:txData>
              <cx:f>Sheet1!$U$7</cx:f>
              <cx:v>Yellow</cx:v>
            </cx:txData>
          </cx:tx>
          <cx:spPr>
            <a:solidFill>
              <a:srgbClr val="FFFF00"/>
            </a:solidFill>
            <a:ln>
              <a:solidFill>
                <a:srgbClr val="D5D000"/>
              </a:solidFill>
            </a:ln>
          </cx:spPr>
          <cx:dataId val="4"/>
          <cx:layoutPr>
            <cx:visibility meanLine="0" meanMarker="1" nonoutliers="0" outliers="0"/>
            <cx:statistics quartileMethod="exclusive"/>
          </cx:layoutPr>
        </cx:series>
      </cx:plotAreaRegion>
      <cx:axis id="0" hidden="1">
        <cx:catScaling gapWidth="0.330000013"/>
        <cx:tickLabels/>
      </cx:axis>
      <cx:axis id="1">
        <cx:valScaling max="160"/>
        <cx:majorGridlines/>
        <cx:tickLabels/>
      </cx:axis>
    </cx:plotArea>
  </cx:chart>
</cx:chartSpace>
</file>

<file path=ppt/charts/chartEx10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SAFTY!$L$76:$L$80</cx:f>
        <cx:lvl ptCount="5">
          <cx:pt idx="0">Contusion</cx:pt>
          <cx:pt idx="1">Other</cx:pt>
          <cx:pt idx="2">Sprain</cx:pt>
          <cx:pt idx="3">Strain</cx:pt>
          <cx:pt idx="4">Trauma</cx:pt>
        </cx:lvl>
      </cx:strDim>
      <cx:numDim type="size">
        <cx:f>SAFTY!$Q$76:$Q$80</cx:f>
        <cx:lvl ptCount="5" formatCode="General">
          <cx:pt idx="0">25</cx:pt>
          <cx:pt idx="1">34</cx:pt>
          <cx:pt idx="2">12</cx:pt>
          <cx:pt idx="3">22</cx:pt>
          <cx:pt idx="4">48</cx:pt>
        </cx:lvl>
      </cx:numDim>
    </cx:data>
  </cx:chartData>
  <cx:chart>
    <cx:title pos="t" align="ctr" overlay="0">
      <cx:tx>
        <cx:txData>
          <cx:v>Breakdown of 141 Recordable Injuries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Breakdown of 141 Recordable Injuries</a:t>
          </a:r>
        </a:p>
      </cx:txPr>
    </cx:title>
    <cx:plotArea>
      <cx:plotAreaRegion>
        <cx:series layoutId="treemap" uniqueId="{586E459C-45E3-4102-A65B-F710C56B9210}">
          <cx:tx>
            <cx:txData>
              <cx:f>SAFTY!$Q$75</cx:f>
              <cx:v>FY24 Q1</cx:v>
            </cx:txData>
          </cx:tx>
          <cx:dataPt idx="0">
            <cx:spPr>
              <a:solidFill>
                <a:srgbClr val="F9A51A"/>
              </a:solidFill>
            </cx:spPr>
          </cx:dataPt>
          <cx:dataPt idx="1">
            <cx:spPr>
              <a:solidFill>
                <a:srgbClr val="D9E1E1">
                  <a:lumMod val="75000"/>
                </a:srgbClr>
              </a:solidFill>
            </cx:spPr>
          </cx:dataPt>
          <cx:dataPt idx="3">
            <cx:spPr>
              <a:solidFill>
                <a:srgbClr val="006991"/>
              </a:solidFill>
            </cx:spPr>
          </cx:dataPt>
          <cx:dataPt idx="4">
            <cx:spPr>
              <a:solidFill>
                <a:srgbClr val="008ABE"/>
              </a:solidFill>
            </cx:spPr>
          </cx:dataPt>
          <cx:dataLabels>
            <cx:visibility seriesName="0" categoryName="1" value="1"/>
            <cx:separator>, </cx:separator>
          </cx:dataLabels>
          <cx:dataId val="0"/>
          <cx:layoutPr/>
        </cx:series>
      </cx:plotAreaRegion>
    </cx:plotArea>
  </cx:chart>
</cx:chartSpace>
</file>

<file path=ppt/charts/chartEx1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SAFTY!$T$70:$T$74</cx:f>
        <cx:lvl ptCount="5">
          <cx:pt idx="0">Other</cx:pt>
          <cx:pt idx="1">Contusion</cx:pt>
          <cx:pt idx="2">Sprain</cx:pt>
          <cx:pt idx="3">Strain</cx:pt>
          <cx:pt idx="4">Trauma</cx:pt>
        </cx:lvl>
      </cx:strDim>
      <cx:numDim type="size">
        <cx:f>SAFTY!$Y$70:$Y$74</cx:f>
        <cx:lvl ptCount="5" formatCode="General">
          <cx:pt idx="0">15</cx:pt>
          <cx:pt idx="1">13</cx:pt>
          <cx:pt idx="2">8</cx:pt>
          <cx:pt idx="3">12</cx:pt>
          <cx:pt idx="4">33</cx:pt>
        </cx:lvl>
      </cx:numDim>
    </cx:data>
  </cx:chartData>
  <cx:chart>
    <cx:title pos="t" align="ctr" overlay="0">
      <cx:tx>
        <cx:txData>
          <cx:v>Breakdown of 81 Lost Time Cases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Breakdown of 81 Lost Time Cases</a:t>
          </a:r>
        </a:p>
      </cx:txPr>
    </cx:title>
    <cx:plotArea>
      <cx:plotAreaRegion>
        <cx:series layoutId="treemap" uniqueId="{E1032A71-F63B-4035-8B5F-2763A8FF8B7C}">
          <cx:tx>
            <cx:txData>
              <cx:f>SAFTY!$Y$69</cx:f>
              <cx:v>FY24 Q1</cx:v>
            </cx:txData>
          </cx:tx>
          <cx:dataPt idx="0">
            <cx:spPr>
              <a:solidFill>
                <a:srgbClr val="D9E1E1">
                  <a:lumMod val="75000"/>
                </a:srgbClr>
              </a:solidFill>
            </cx:spPr>
          </cx:dataPt>
          <cx:dataPt idx="3">
            <cx:spPr>
              <a:solidFill>
                <a:srgbClr val="006991"/>
              </a:solidFill>
            </cx:spPr>
          </cx:dataPt>
          <cx:dataPt idx="4">
            <cx:spPr>
              <a:solidFill>
                <a:srgbClr val="008ABE"/>
              </a:solidFill>
            </cx:spPr>
          </cx:dataPt>
          <cx:dataLabels>
            <cx:visibility seriesName="0" categoryName="1" value="1"/>
            <cx:separator>, </cx:separator>
          </cx:dataLabels>
          <cx:dataId val="0"/>
          <cx:layoutPr/>
        </cx:series>
      </cx:plotAreaRegion>
    </cx:plotArea>
  </cx:chart>
</cx:chartSpace>
</file>

<file path=ppt/charts/chartEx1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</cx:chart>
</cx:chartSpace>
</file>

<file path=ppt/charts/chartEx1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'Counts by Type'!$C$66:$C$69</cx:f>
        <cx:lvl ptCount="4">
          <cx:pt idx="0">Code of Conduct</cx:pt>
          <cx:pt idx="1">Possible Crime</cx:pt>
          <cx:pt idx="2">Security</cx:pt>
          <cx:pt idx="3">Wellness</cx:pt>
        </cx:lvl>
      </cx:strDim>
      <cx:numDim type="size">
        <cx:f>'Counts by Type'!$F$66:$F$69</cx:f>
        <cx:lvl ptCount="4" formatCode="General">
          <cx:pt idx="0">3178</cx:pt>
          <cx:pt idx="1">425</cx:pt>
          <cx:pt idx="2">353</cx:pt>
          <cx:pt idx="3">502</cx:pt>
        </cx:lvl>
      </cx:numDim>
    </cx:data>
  </cx:chartData>
  <cx:chart>
    <cx:plotArea>
      <cx:plotAreaRegion>
        <cx:series layoutId="treemap" uniqueId="{E2CB5930-92E0-4803-91C2-5CBA519DFC6D}">
          <cx:tx>
            <cx:txData>
              <cx:f>'Counts by Type'!$F$65</cx:f>
              <cx:v>FY24 Q1</cx:v>
            </cx:txData>
          </cx:tx>
          <cx:dataLabels pos="inEnd">
            <cx:visibility seriesName="0" categoryName="1" value="1"/>
            <cx:separator>, </cx:separator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hartEx1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</cx:chart>
</cx:chartSpace>
</file>

<file path=ppt/charts/chartEx1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'Category Summary (V01)'!$R$2:$R$8</cx:f>
        <cx:lvl ptCount="7">
          <cx:pt idx="0">Wellness Check</cx:pt>
          <cx:pt idx="1">Information</cx:pt>
          <cx:pt idx="2">Essential Needs</cx:pt>
          <cx:pt idx="3">CIS Calls Diverted</cx:pt>
          <cx:pt idx="4">Dispatch Referral</cx:pt>
          <cx:pt idx="5">Connections to Services</cx:pt>
          <cx:pt idx="6">Refused Service</cx:pt>
        </cx:lvl>
      </cx:strDim>
      <cx:numDim type="size">
        <cx:f>'Category Summary (V01)'!$S$2:$S$8</cx:f>
        <cx:lvl ptCount="7" formatCode="General">
          <cx:pt idx="0">4059</cx:pt>
          <cx:pt idx="1">1726</cx:pt>
          <cx:pt idx="2">100</cx:pt>
          <cx:pt idx="3">1453</cx:pt>
          <cx:pt idx="4">516</cx:pt>
          <cx:pt idx="5">188</cx:pt>
          <cx:pt idx="6">961</cx:pt>
        </cx:lvl>
      </cx:numDim>
    </cx:data>
  </cx:chartData>
  <cx:chart>
    <cx:plotArea>
      <cx:plotAreaRegion>
        <cx:series layoutId="treemap" uniqueId="{734BECD1-D055-4EF9-B057-7D7E2D56F6BB}"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/>
                </a:pPr>
                <a:endParaRPr lang="en-US" sz="900" b="0" i="0" u="none" strike="noStrike" baseline="0">
                  <a:solidFill>
                    <a:srgbClr val="FFFFFF"/>
                  </a:solidFill>
                  <a:latin typeface="Calibri" panose="020F0502020204030204"/>
                </a:endParaRPr>
              </a:p>
            </cx:txPr>
            <cx:visibility seriesName="0" categoryName="1" value="1"/>
            <cx:separator>, </cx:separator>
            <cx:dataLabel idx="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600"/>
                  </a:pPr>
                  <a:r>
                    <a:rPr lang="en-US" sz="600" b="0" i="0" u="none" strike="noStrike" baseline="0">
                      <a:solidFill>
                        <a:srgbClr val="FFFFFF"/>
                      </a:solidFill>
                      <a:latin typeface="Calibri" panose="020F0502020204030204"/>
                    </a:rPr>
                    <a:t>Essential Needs, 100</a:t>
                  </a:r>
                </a:p>
              </cx:txPr>
              <cx:visibility seriesName="0" categoryName="1" value="1"/>
              <cx:separator>, </cx:separator>
            </cx:dataLabel>
            <cx:dataLabel idx="5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700"/>
                  </a:pPr>
                  <a:r>
                    <a:rPr lang="en-US" sz="700" b="0" i="0" u="none" strike="noStrike" baseline="0">
                      <a:solidFill>
                        <a:srgbClr val="FFFFFF"/>
                      </a:solidFill>
                      <a:latin typeface="Calibri" panose="020F0502020204030204"/>
                    </a:rPr>
                    <a:t>Connections to Services, 188</a:t>
                  </a:r>
                </a:p>
              </cx:txPr>
              <cx:visibility seriesName="0" categoryName="1" value="1"/>
              <cx:separator>, </cx:separator>
            </cx:dataLabel>
          </cx:dataLabels>
          <cx:dataId val="0"/>
          <cx:layoutPr/>
        </cx:series>
      </cx:plotAreaRegion>
    </cx:plotArea>
  </cx:chart>
</cx:chartSpace>
</file>

<file path=ppt/charts/chartEx16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'Summary Tables_V03'!$Z$4:$Z$8</cx:f>
        <cx:lvl ptCount="5">
          <cx:pt idx="0">Applications Received</cx:pt>
          <cx:pt idx="1">Applicants Attended Testing</cx:pt>
          <cx:pt idx="2">Applicants Interviewed</cx:pt>
          <cx:pt idx="3">Passed Interview</cx:pt>
          <cx:pt idx="4">Passed Background Check</cx:pt>
        </cx:lvl>
      </cx:strDim>
      <cx:numDim type="val">
        <cx:f>'Summary Tables_V03'!$AD$4:$AD$8</cx:f>
        <cx:lvl ptCount="5" formatCode="#,##0_);[Red]\(#,##0\)">
          <cx:pt idx="0">837</cx:pt>
          <cx:pt idx="1">244</cx:pt>
          <cx:pt idx="2">146</cx:pt>
          <cx:pt idx="3">92</cx:pt>
          <cx:pt idx="4">9</cx:pt>
        </cx:lvl>
      </cx:numDim>
    </cx:data>
  </cx:chartData>
  <cx:chart>
    <cx:plotArea>
      <cx:plotAreaRegion>
        <cx:series layoutId="funnel" uniqueId="{195DB9D6-4235-4020-A0C3-678832FEC660}">
          <cx:dataPt idx="1">
            <cx:spPr>
              <a:solidFill>
                <a:srgbClr val="8F3F97"/>
              </a:solidFill>
            </cx:spPr>
          </cx:dataPt>
          <cx:dataPt idx="2">
            <cx:spPr>
              <a:solidFill>
                <a:srgbClr val="F9A51A"/>
              </a:solidFill>
            </cx:spPr>
          </cx:dataPt>
          <cx:dataPt idx="3">
            <cx:spPr>
              <a:solidFill>
                <a:srgbClr val="50B748"/>
              </a:solidFill>
            </cx:spPr>
          </cx:dataPt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b="1">
                    <a:solidFill>
                      <a:schemeClr val="bg1"/>
                    </a:solidFill>
                  </a:defRPr>
                </a:pPr>
                <a:endParaRPr lang="en-US" sz="900" b="1" i="0" u="none" strike="noStrike" baseline="0">
                  <a:solidFill>
                    <a:schemeClr val="bg1"/>
                  </a:solidFill>
                  <a:latin typeface="Calibri" panose="020F0502020204030204"/>
                </a:endParaRPr>
              </a:p>
            </cx:txPr>
            <cx:visibility seriesName="0" categoryName="0" value="1"/>
            <cx:dataLabel idx="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bg1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chemeClr val="bg1"/>
                      </a:solidFill>
                      <a:latin typeface="Calibri" panose="020F0502020204030204"/>
                    </a:rPr>
                    <a:t>146 </a:t>
                  </a:r>
                </a:p>
              </cx:txPr>
              <cx:visibility seriesName="0" categoryName="0" value="1"/>
            </cx:dataLabel>
          </cx:dataLabels>
          <cx:dataId val="0"/>
        </cx:series>
      </cx:plotAreaRegion>
      <cx:axis id="0">
        <cx:catScaling gapWidth="0.0599999987"/>
        <cx:tickLabels/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Sheet1!$Q$8:$Q$23</cx:f>
        <cx:lvl ptCount="16" formatCode="General">
          <cx:pt idx="0">99.900000000000134</cx:pt>
          <cx:pt idx="1">124.39999999999979</cx:pt>
          <cx:pt idx="2">123.59999999999999</cx:pt>
          <cx:pt idx="3">111.93333333333321</cx:pt>
          <cx:pt idx="4">66</cx:pt>
          <cx:pt idx="5">92.166666666666615</cx:pt>
          <cx:pt idx="6">121.1666666666666</cx:pt>
          <cx:pt idx="7">113.90000000000018</cx:pt>
          <cx:pt idx="8">104.89999999999979</cx:pt>
          <cx:pt idx="9">62.733333333333327</cx:pt>
          <cx:pt idx="10">84.26666666666668</cx:pt>
          <cx:pt idx="11">129.03333333333339</cx:pt>
          <cx:pt idx="12">117.73333333333339</cx:pt>
          <cx:pt idx="13">109.39999999999993</cx:pt>
          <cx:pt idx="14">65.000000000000028</cx:pt>
          <cx:pt idx="15">101.74222222222221</cx:pt>
        </cx:lvl>
      </cx:numDim>
    </cx:data>
    <cx:data id="1">
      <cx:numDim type="val">
        <cx:f>Sheet1!$R$8:$R$23</cx:f>
        <cx:lvl ptCount="16" formatCode="General">
          <cx:pt idx="0">70.549999999999997</cx:pt>
          <cx:pt idx="1">88.224999999999994</cx:pt>
          <cx:pt idx="2">86.272222222222211</cx:pt>
          <cx:pt idx="3">87.674999999999997</cx:pt>
          <cx:pt idx="4">45.799999999999997</cx:pt>
          <cx:pt idx="5">88.23333333333332</cx:pt>
          <cx:pt idx="6">120.5</cx:pt>
          <cx:pt idx="7">104.39999999999979</cx:pt>
          <cx:pt idx="8">102.83333333333329</cx:pt>
          <cx:pt idx="9">66.400000000000006</cx:pt>
          <cx:pt idx="10">82.166666666666657</cx:pt>
          <cx:pt idx="11">115.1666666666666</cx:pt>
          <cx:pt idx="12">112.00000000000007</cx:pt>
          <cx:pt idx="13">99.900000000000063</cx:pt>
          <cx:pt idx="14">60.133333333333326</cx:pt>
          <cx:pt idx="15">88.683703703703671</cx:pt>
        </cx:lvl>
      </cx:numDim>
    </cx:data>
    <cx:data id="2">
      <cx:numDim type="val">
        <cx:f>Sheet1!$S$8:$S$23</cx:f>
        <cx:lvl ptCount="16" formatCode="General">
          <cx:pt idx="0">51.299999999999997</cx:pt>
          <cx:pt idx="1">58.433333333333337</cx:pt>
          <cx:pt idx="2">58.299999999999997</cx:pt>
          <cx:pt idx="3">53.099999999999987</cx:pt>
          <cx:pt idx="4">48.700000000000003</cx:pt>
          <cx:pt idx="5">49.666666666666664</cx:pt>
          <cx:pt idx="6">60.399999999999999</cx:pt>
          <cx:pt idx="7">66.900000000000006</cx:pt>
          <cx:pt idx="8">59.733333333333334</cx:pt>
          <cx:pt idx="9">49.700000000000003</cx:pt>
          <cx:pt idx="10">45.200000000000003</cx:pt>
          <cx:pt idx="11">61.200000000000003</cx:pt>
          <cx:pt idx="12">57.566666666666677</cx:pt>
          <cx:pt idx="13">52.133333333333326</cx:pt>
          <cx:pt idx="14">45.933333333333323</cx:pt>
          <cx:pt idx="15">54.551111111111105</cx:pt>
        </cx:lvl>
      </cx:numDim>
    </cx:data>
    <cx:data id="3">
      <cx:numDim type="val">
        <cx:f>Sheet1!$T$8:$T$23</cx:f>
        <cx:lvl ptCount="16" formatCode="General">
          <cx:pt idx="0">99.266666666666652</cx:pt>
          <cx:pt idx="1">85.150000000000006</cx:pt>
          <cx:pt idx="2">95.695000000000007</cx:pt>
          <cx:pt idx="3">87.900000000000006</cx:pt>
          <cx:pt idx="4">58.225000000000001</cx:pt>
          <cx:pt idx="5">86.633333333333283</cx:pt>
          <cx:pt idx="6">122.30000000000018</cx:pt>
          <cx:pt idx="7">104.86666666666667</cx:pt>
          <cx:pt idx="8">105.46666666666674</cx:pt>
          <cx:pt idx="9">69.466666666666669</cx:pt>
          <cx:pt idx="10">85.699999999999946</cx:pt>
          <cx:pt idx="11">132.69999999999979</cx:pt>
          <cx:pt idx="12">112.93333333333325</cx:pt>
          <cx:pt idx="13">105.33333333333346</cx:pt>
          <cx:pt idx="14">68.73333333333332</cx:pt>
          <cx:pt idx="15">94.691333333333333</cx:pt>
        </cx:lvl>
      </cx:numDim>
    </cx:data>
    <cx:data id="4">
      <cx:numDim type="val">
        <cx:f>Sheet1!$U$8:$U$23</cx:f>
        <cx:lvl ptCount="16" formatCode="General">
          <cx:pt idx="0">117.3035714285714</cx:pt>
          <cx:pt idx="1">149.875</cx:pt>
          <cx:pt idx="2">140.92500000000001</cx:pt>
          <cx:pt idx="3">123.325</cx:pt>
          <cx:pt idx="4">73.825000000000003</cx:pt>
          <cx:pt idx="5">103.375</cx:pt>
          <cx:pt idx="6">138.32499999999999</cx:pt>
          <cx:pt idx="7">122.7</cx:pt>
          <cx:pt idx="8">115.75</cx:pt>
          <cx:pt idx="9">72.150000000000006</cx:pt>
          <cx:pt idx="10">88.724999999999994</cx:pt>
          <cx:pt idx="11">122.825</cx:pt>
          <cx:pt idx="12">121.05</cx:pt>
          <cx:pt idx="13">114.8</cx:pt>
          <cx:pt idx="14">72</cx:pt>
          <cx:pt idx="15">111.79690476190476</cx:pt>
        </cx:lvl>
      </cx:numDim>
    </cx:data>
  </cx:chartData>
  <cx:chart>
    <cx:plotArea>
      <cx:plotAreaRegion>
        <cx:series layoutId="boxWhisker" uniqueId="{49A63638-388F-431F-ACEA-055F755D49FA}">
          <cx:tx>
            <cx:txData>
              <cx:f>Sheet1!$Q$7</cx:f>
              <cx:v>Blue</cx:v>
            </cx:txData>
          </cx:tx>
          <cx:spPr>
            <a:solidFill>
              <a:schemeClr val="accent1"/>
            </a:solidFill>
            <a:ln>
              <a:solidFill>
                <a:schemeClr val="tx2"/>
              </a:solidFill>
            </a:ln>
          </cx:spPr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25DFEB33-22CE-4216-91E1-620A35D30B04}">
          <cx:tx>
            <cx:txData>
              <cx:f>Sheet1!$R$7</cx:f>
              <cx:v>Green</cx:v>
            </cx:txData>
          </cx:tx>
          <cx:spPr>
            <a:solidFill>
              <a:srgbClr val="00B050"/>
            </a:solidFill>
            <a:ln>
              <a:solidFill>
                <a:srgbClr val="00863D"/>
              </a:solidFill>
            </a:ln>
          </cx:spPr>
          <cx:dataId val="1"/>
          <cx:layoutPr>
            <cx:visibility meanLine="0" meanMarker="1" nonoutliers="0" outliers="1"/>
            <cx:statistics quartileMethod="exclusive"/>
          </cx:layoutPr>
        </cx:series>
        <cx:series layoutId="boxWhisker" uniqueId="{600CAA2E-DEF3-4669-9A53-6E69E62E3C6B}">
          <cx:tx>
            <cx:txData>
              <cx:f>Sheet1!$S$7</cx:f>
              <cx:v>Orange</cx:v>
            </cx:txData>
          </cx:tx>
          <cx:spPr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cx:spPr>
          <cx:dataId val="2"/>
          <cx:layoutPr>
            <cx:visibility meanLine="0" meanMarker="1" nonoutliers="0" outliers="1"/>
            <cx:statistics quartileMethod="exclusive"/>
          </cx:layoutPr>
        </cx:series>
        <cx:series layoutId="boxWhisker" uniqueId="{E2B9A184-7081-4FCA-9710-C827D242C25E}">
          <cx:tx>
            <cx:txData>
              <cx:f>Sheet1!$T$7</cx:f>
              <cx:v>Red</cx:v>
            </cx:txData>
          </cx:tx>
          <cx:spPr>
            <a:solidFill>
              <a:srgbClr val="FF0000"/>
            </a:solidFill>
            <a:ln>
              <a:solidFill>
                <a:srgbClr val="C00000"/>
              </a:solidFill>
            </a:ln>
          </cx:spPr>
          <cx:dataId val="3"/>
          <cx:layoutPr>
            <cx:visibility meanLine="0" meanMarker="1" nonoutliers="0" outliers="0"/>
            <cx:statistics quartileMethod="exclusive"/>
          </cx:layoutPr>
        </cx:series>
        <cx:series layoutId="boxWhisker" uniqueId="{A7BD4762-4E9C-4DE2-BD7B-15D4247759E0}">
          <cx:tx>
            <cx:txData>
              <cx:f>Sheet1!$U$7</cx:f>
              <cx:v>Yellow</cx:v>
            </cx:txData>
          </cx:tx>
          <cx:spPr>
            <a:solidFill>
              <a:srgbClr val="FFFF00"/>
            </a:solidFill>
            <a:ln>
              <a:solidFill>
                <a:srgbClr val="D5D000"/>
              </a:solidFill>
            </a:ln>
          </cx:spPr>
          <cx:dataId val="4"/>
          <cx:layoutPr>
            <cx:visibility meanLine="0" meanMarker="1" nonoutliers="0" outliers="0"/>
            <cx:statistics quartileMethod="exclusive"/>
          </cx:layoutPr>
        </cx:series>
      </cx:plotAreaRegion>
      <cx:axis id="0" hidden="1">
        <cx:catScaling gapWidth="0.330000013"/>
        <cx:tickLabels/>
      </cx:axis>
      <cx:axis id="1">
        <cx:valScaling/>
        <cx:majorGridlines/>
        <cx:tickLabels/>
      </cx:axis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'On-Time Train-04'!$A$31:$A$43</cx:f>
        <cx:lvl ptCount="13">
          <cx:pt idx="0">TOT Current Qrt</cx:pt>
          <cx:pt idx="1">Police and Security</cx:pt>
          <cx:pt idx="2">Wayside</cx:pt>
          <cx:pt idx="3">Intrusion</cx:pt>
          <cx:pt idx="4">Passenger</cx:pt>
          <cx:pt idx="5">Weather</cx:pt>
          <cx:pt idx="6">Congestion</cx:pt>
          <cx:pt idx="7">Operations</cx:pt>
          <cx:pt idx="8">Vehicle</cx:pt>
          <cx:pt idx="9">Miscellaneous</cx:pt>
          <cx:pt idx="10">Staffing Shortage</cx:pt>
          <cx:pt idx="11">Car Shortage</cx:pt>
          <cx:pt idx="12">Trackway Maint.</cx:pt>
        </cx:lvl>
      </cx:strDim>
      <cx:numDim type="val">
        <cx:f>'On-Time Train-04'!$B$31:$B$43</cx:f>
        <cx:lvl ptCount="13" formatCode="0%">
          <cx:pt idx="0">0.83999999999999997</cx:pt>
          <cx:pt idx="1">0.040000000000000001</cx:pt>
          <cx:pt idx="2">0.029999999999999999</cx:pt>
          <cx:pt idx="3">0.02</cx:pt>
          <cx:pt idx="4">0.02</cx:pt>
          <cx:pt idx="5">0.02</cx:pt>
          <cx:pt idx="6">0.01</cx:pt>
          <cx:pt idx="7">0</cx:pt>
          <cx:pt idx="8">0</cx:pt>
          <cx:pt idx="9">0</cx:pt>
          <cx:pt idx="10">0</cx:pt>
          <cx:pt idx="11">0</cx:pt>
          <cx:pt idx="12">0</cx:pt>
        </cx:lvl>
      </cx:numDim>
    </cx:data>
  </cx:chartData>
  <cx:chart>
    <cx:title pos="t" align="ctr" overlay="0">
      <cx:tx>
        <cx:txData>
          <cx:v>TOT - Daily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600">
              <a:solidFill>
                <a:schemeClr val="tx2"/>
              </a:solidFill>
            </a:defRPr>
          </a:pPr>
          <a:r>
            <a:rPr lang="en-US" sz="1600" b="0" i="0" u="none" strike="noStrike" cap="none" spc="20" baseline="0">
              <a:solidFill>
                <a:schemeClr val="tx2"/>
              </a:solidFill>
              <a:latin typeface="Calibri" panose="020F0502020204030204"/>
            </a:rPr>
            <a:t>TOT - Daily</a:t>
          </a:r>
        </a:p>
      </cx:txPr>
    </cx:title>
    <cx:plotArea>
      <cx:plotAreaRegion>
        <cx:series layoutId="waterfall" uniqueId="{B91C9092-0EB1-4916-9F22-2677F2ECD54F}">
          <cx:spPr>
            <a:solidFill>
              <a:srgbClr val="C00000"/>
            </a:solidFill>
          </cx:spPr>
          <cx:dataPt idx="0">
            <cx:spPr>
              <a:solidFill>
                <a:srgbClr val="00B050"/>
              </a:solidFill>
            </cx:spPr>
          </cx:dataPt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>
                    <a:solidFill>
                      <a:schemeClr val="tx1"/>
                    </a:solidFill>
                  </a:defRPr>
                </a:pPr>
                <a:endParaRPr lang="en-US" sz="900" b="0" i="0" u="none" strike="noStrike" baseline="0">
                  <a:solidFill>
                    <a:schemeClr val="tx1"/>
                  </a:solidFill>
                  <a:latin typeface="Calibri" panose="020F0502020204030204"/>
                </a:endParaRPr>
              </a:p>
            </cx:txPr>
          </cx:dataLabels>
          <cx:dataId val="0"/>
          <cx:layoutPr>
            <cx:subtotals/>
          </cx:layoutPr>
        </cx:series>
      </cx:plotAreaRegion>
      <cx:axis id="0">
        <cx:catScaling gapWidth="0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 sz="800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/>
            </a:endParaRPr>
          </a:p>
        </cx:txPr>
      </cx:axis>
      <cx:axis id="1">
        <cx:valScaling max="1" min="0.5"/>
        <cx:tickLabels/>
        <cx:numFmt formatCode="0%" sourceLinked="0"/>
      </cx:axis>
    </cx:plotArea>
  </cx:chart>
  <cx:spPr>
    <a:noFill/>
  </cx:spPr>
  <cx:clrMapOvr bg1="lt1" tx1="dk1" bg2="lt2" tx2="dk2" accent1="accent1" accent2="accent2" accent3="accent3" accent4="accent4" accent5="accent5" accent6="accent6" hlink="hlink" folHlink="folHlink"/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'On-Time Train-04'!$A$53:$A$64</cx:f>
        <cx:lvl ptCount="12">
          <cx:pt idx="0">Police and Security</cx:pt>
          <cx:pt idx="1">Wayside</cx:pt>
          <cx:pt idx="2">Intrusion</cx:pt>
          <cx:pt idx="3">Passenger</cx:pt>
          <cx:pt idx="4">Weather</cx:pt>
          <cx:pt idx="5">Congestion</cx:pt>
          <cx:pt idx="6">Operations</cx:pt>
          <cx:pt idx="7">Vehicle</cx:pt>
          <cx:pt idx="8">Miscellaneous</cx:pt>
          <cx:pt idx="9">Staffing Shortage</cx:pt>
          <cx:pt idx="10">Car Shortage</cx:pt>
          <cx:pt idx="11">Trackway Maint.</cx:pt>
        </cx:lvl>
      </cx:strDim>
      <cx:numDim type="size">
        <cx:f>'On-Time Train-04'!$C$53:$C$64</cx:f>
        <cx:lvl ptCount="12" formatCode="0%_);\(0%\)">
          <cx:pt idx="0">0.27000000000000002</cx:pt>
          <cx:pt idx="1">0.22</cx:pt>
          <cx:pt idx="2">0.14000000000000001</cx:pt>
          <cx:pt idx="3">0.12</cx:pt>
          <cx:pt idx="4">0.11</cx:pt>
          <cx:pt idx="5">0.059999999999999998</cx:pt>
          <cx:pt idx="6">0.029999999999999999</cx:pt>
          <cx:pt idx="7">0.02</cx:pt>
          <cx:pt idx="8">0.02</cx:pt>
          <cx:pt idx="9">0.01</cx:pt>
          <cx:pt idx="10">0</cx:pt>
          <cx:pt idx="11">0</cx:pt>
        </cx:lvl>
      </cx:numDim>
    </cx:data>
  </cx:chartData>
  <cx:chart>
    <cx:plotArea>
      <cx:plotAreaRegion>
        <cx:series layoutId="treemap" uniqueId="{C03F15BB-9968-4476-89CE-0C88156340C8}">
          <cx:dataPt idx="0">
            <cx:spPr>
              <a:solidFill>
                <a:srgbClr val="C55A11"/>
              </a:solidFill>
            </cx:spPr>
          </cx:dataPt>
          <cx:dataPt idx="1">
            <cx:spPr>
              <a:solidFill>
                <a:srgbClr val="222A35"/>
              </a:solidFill>
            </cx:spPr>
          </cx:dataPt>
          <cx:dataPt idx="2">
            <cx:spPr>
              <a:solidFill>
                <a:srgbClr val="4472C4"/>
              </a:solidFill>
            </cx:spPr>
          </cx:dataPt>
          <cx:dataPt idx="3">
            <cx:spPr>
              <a:solidFill>
                <a:srgbClr val="F4B183"/>
              </a:solidFill>
            </cx:spPr>
          </cx:dataPt>
          <cx:dataPt idx="4">
            <cx:spPr>
              <a:solidFill>
                <a:srgbClr val="8497B0"/>
              </a:solidFill>
            </cx:spPr>
          </cx:dataPt>
          <cx:dataPt idx="5">
            <cx:spPr>
              <a:solidFill>
                <a:srgbClr val="D6DCE5"/>
              </a:solidFill>
            </cx:spPr>
          </cx:dataPt>
          <cx:dataPt idx="6">
            <cx:spPr>
              <a:solidFill>
                <a:srgbClr val="ADB9CA"/>
              </a:solidFill>
            </cx:spPr>
          </cx:dataPt>
          <cx:dataPt idx="7">
            <cx:spPr>
              <a:solidFill>
                <a:srgbClr val="8FAADC"/>
              </a:solidFill>
            </cx:spPr>
          </cx:dataPt>
          <cx:dataPt idx="8">
            <cx:spPr>
              <a:solidFill>
                <a:srgbClr val="BF9000"/>
              </a:solidFill>
            </cx:spPr>
          </cx:dataPt>
          <cx:dataPt idx="9">
            <cx:spPr>
              <a:solidFill>
                <a:srgbClr val="B4C7E7"/>
              </a:solidFill>
            </cx:spPr>
          </cx:dataPt>
          <cx:dataPt idx="10">
            <cx:spPr>
              <a:solidFill>
                <a:srgbClr val="FFE699"/>
              </a:solidFill>
            </cx:spPr>
          </cx:dataPt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/>
                </a:pPr>
                <a:endParaRPr lang="en-US" sz="900" b="0" i="0" u="none" strike="noStrike" baseline="0">
                  <a:solidFill>
                    <a:prstClr val="white"/>
                  </a:solidFill>
                  <a:latin typeface="Calibri" panose="020F0502020204030204"/>
                </a:endParaRPr>
              </a:p>
            </cx:txPr>
            <cx:visibility seriesName="0" categoryName="1" value="1"/>
            <cx:separator>, </cx:separator>
            <cx:dataLabel idx="5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bg1">
                          <a:lumMod val="50000"/>
                        </a:schemeClr>
                      </a:solidFill>
                    </a:defRPr>
                  </a:pPr>
                  <a:r>
                    <a:rPr lang="en-US" sz="900" b="0" i="0" u="none" strike="noStrike" baseline="0">
                      <a:solidFill>
                        <a:schemeClr val="bg1">
                          <a:lumMod val="50000"/>
                        </a:schemeClr>
                      </a:solidFill>
                      <a:latin typeface="Calibri" panose="020F0502020204030204"/>
                    </a:rPr>
                    <a:t>Congestion, 6% </a:t>
                  </a:r>
                </a:p>
              </cx:txPr>
              <cx:visibility seriesName="0" categoryName="1" value="1"/>
              <cx:separator>, </cx:separator>
            </cx:dataLabel>
            <cx:dataLabel idx="6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bg1">
                          <a:lumMod val="50000"/>
                        </a:schemeClr>
                      </a:solidFill>
                    </a:defRPr>
                  </a:pPr>
                  <a:r>
                    <a:rPr lang="en-US" sz="800" b="0" i="0" u="none" strike="noStrike" baseline="0">
                      <a:solidFill>
                        <a:schemeClr val="bg1">
                          <a:lumMod val="50000"/>
                        </a:schemeClr>
                      </a:solidFill>
                      <a:latin typeface="Calibri" panose="020F0502020204030204"/>
                    </a:rPr>
                    <a:t>Operations, 3% </a:t>
                  </a:r>
                </a:p>
              </cx:txPr>
              <cx:visibility seriesName="0" categoryName="1" value="1"/>
              <cx:separator>, </cx:separator>
            </cx:dataLabel>
            <cx:dataLabelHidden idx="8"/>
            <cx:dataLabelHidden idx="9"/>
            <cx:dataLabelHidden idx="10"/>
          </cx:dataLabels>
          <cx:dataId val="0"/>
          <cx:layoutPr/>
        </cx:series>
      </cx:plotAreaRegion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'Vehicle System Delays'!$A$2:$A$10</cx:f>
        <cx:lvl ptCount="9">
          <cx:pt idx="0">Brake</cx:pt>
          <cx:pt idx="1">ATO/VATC</cx:pt>
          <cx:pt idx="2">Door</cx:pt>
          <cx:pt idx="3">Propulsion</cx:pt>
          <cx:pt idx="4">Wheels</cx:pt>
          <cx:pt idx="5">Aux. Elec.</cx:pt>
          <cx:pt idx="6">Truck</cx:pt>
          <cx:pt idx="7">TrainLine</cx:pt>
          <cx:pt idx="8">Suspension</cx:pt>
        </cx:lvl>
      </cx:strDim>
      <cx:numDim type="size">
        <cx:f>'Vehicle System Delays'!$E$2:$E$10</cx:f>
        <cx:lvl ptCount="9" formatCode="General">
          <cx:pt idx="0">40</cx:pt>
          <cx:pt idx="1">31</cx:pt>
          <cx:pt idx="2">26</cx:pt>
          <cx:pt idx="3">23</cx:pt>
          <cx:pt idx="4">14</cx:pt>
          <cx:pt idx="5">7</cx:pt>
          <cx:pt idx="6">3</cx:pt>
          <cx:pt idx="7">1</cx:pt>
          <cx:pt idx="8">1</cx:pt>
        </cx:lvl>
      </cx:numDim>
    </cx:data>
  </cx:chartData>
  <cx:chart>
    <cx:plotArea>
      <cx:plotAreaRegion>
        <cx:series layoutId="treemap" uniqueId="{EBDA8CBC-7683-4739-843B-0CA885F2517D}">
          <cx:tx>
            <cx:txData>
              <cx:f>'Vehicle System Delays'!$E$1</cx:f>
              <cx:v>Trains</cx:v>
            </cx:txData>
          </cx:tx>
          <cx:dataPt idx="3">
            <cx:spPr>
              <a:solidFill>
                <a:srgbClr val="20BEC6"/>
              </a:solidFill>
            </cx:spPr>
          </cx:dataPt>
          <cx:dataLabels>
            <cx:visibility seriesName="0" categoryName="1" value="1"/>
            <cx:separator>, </cx:separator>
            <cx:dataLabelHidden idx="6"/>
            <cx:dataLabelHidden idx="7"/>
            <cx:dataLabelHidden idx="8"/>
          </cx:dataLabels>
          <cx:dataId val="0"/>
          <cx:layoutPr/>
        </cx:series>
      </cx:plotAreaRegion>
    </cx:plotArea>
  </cx:chart>
  <cx:spPr>
    <a:noFill/>
    <a:ln>
      <a:noFill/>
    </a:ln>
  </cx:spPr>
</cx:chartSpace>
</file>

<file path=ppt/charts/chartEx6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'Cases by Type'!$A$2:$A$5</cx:f>
        <cx:lvl ptCount="4">
          <cx:pt idx="0">Comment</cx:pt>
          <cx:pt idx="1">Complaint</cx:pt>
          <cx:pt idx="2">Compliment</cx:pt>
          <cx:pt idx="3">Inquiry</cx:pt>
        </cx:lvl>
      </cx:strDim>
      <cx:numDim type="size">
        <cx:f>'Cases by Type'!$B$2:$B$5</cx:f>
        <cx:lvl ptCount="4" formatCode="General">
          <cx:pt idx="0">214</cx:pt>
          <cx:pt idx="1">3652</cx:pt>
          <cx:pt idx="2">164</cx:pt>
          <cx:pt idx="3">2634</cx:pt>
        </cx:lvl>
      </cx:numDim>
    </cx:data>
  </cx:chartData>
  <cx:chart>
    <cx:plotArea>
      <cx:plotAreaRegion>
        <cx:series layoutId="treemap" uniqueId="{49AC0526-A587-4869-BECB-75C409957780}">
          <cx:tx>
            <cx:txData>
              <cx:f>'Cases by Type'!$B$1</cx:f>
              <cx:v>Cases</cx:v>
            </cx:txData>
          </cx:tx>
          <cx:dataPt idx="0">
            <cx:spPr>
              <a:solidFill>
                <a:srgbClr val="D9E1E1">
                  <a:lumMod val="75000"/>
                </a:srgbClr>
              </a:solidFill>
            </cx:spPr>
          </cx:dataPt>
          <cx:dataPt idx="1">
            <cx:spPr>
              <a:solidFill>
                <a:srgbClr val="008ABE"/>
              </a:solidFill>
            </cx:spPr>
          </cx:dataPt>
          <cx:dataPt idx="2">
            <cx:spPr>
              <a:solidFill>
                <a:srgbClr val="00A656"/>
              </a:solidFill>
            </cx:spPr>
          </cx:dataPt>
          <cx:dataPt idx="3">
            <cx:spPr>
              <a:solidFill>
                <a:srgbClr val="F9A51A"/>
              </a:solidFill>
            </cx:spPr>
          </cx:dataPt>
          <cx:dataLabels pos="inEnd">
            <cx:visibility seriesName="0" categoryName="1" value="1"/>
            <cx:separator>, </cx:separator>
          </cx:dataLabels>
          <cx:dataId val="0"/>
          <cx:layoutPr>
            <cx:parentLabelLayout val="overlapping"/>
          </cx:layoutPr>
        </cx:series>
      </cx:plotAreaRegion>
    </cx:plotArea>
  </cx:chart>
  <cx:spPr>
    <a:ln>
      <a:noFill/>
    </a:ln>
  </cx:spPr>
</cx:chartSpace>
</file>

<file path=ppt/charts/chartEx7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'Complaint Treemap'!$A$2:$A$6</cx:f>
        <cx:lvl ptCount="5">
          <cx:pt idx="0">Service</cx:pt>
          <cx:pt idx="1">Police</cx:pt>
          <cx:pt idx="2">Personnel</cx:pt>
          <cx:pt idx="3">Maintenance and Equipment</cx:pt>
          <cx:pt idx="4">Biohazard</cx:pt>
        </cx:lvl>
      </cx:strDim>
      <cx:numDim type="size">
        <cx:f>'Complaint Treemap'!$B$2:$B$6</cx:f>
        <cx:lvl ptCount="5" formatCode="#,##0">
          <cx:pt idx="0">1225</cx:pt>
          <cx:pt idx="1">359</cx:pt>
          <cx:pt idx="2">274</cx:pt>
          <cx:pt idx="3">258</cx:pt>
          <cx:pt idx="4">234</cx:pt>
        </cx:lvl>
      </cx:numDim>
    </cx:data>
  </cx:chartData>
  <cx:chart>
    <cx:plotArea>
      <cx:plotAreaRegion>
        <cx:series layoutId="treemap" uniqueId="{AFF3D801-6D62-48AD-96BB-0C841CB36F2A}">
          <cx:tx>
            <cx:txData>
              <cx:f>'Complaint Treemap'!$B$1</cx:f>
              <cx:v>Cases</cx:v>
            </cx:txData>
          </cx:tx>
          <cx:dataLabels>
            <cx:visibility seriesName="0" categoryName="1" value="1"/>
            <cx:separator>, </cx:separator>
          </cx:dataLabels>
          <cx:dataId val="0"/>
          <cx:layoutPr/>
        </cx:series>
      </cx:plotAreaRegion>
    </cx:plotArea>
  </cx:chart>
  <cx:spPr>
    <a:noFill/>
    <a:ln>
      <a:noFill/>
    </a:ln>
  </cx:spPr>
</cx:chartSpace>
</file>

<file path=ppt/charts/chartEx8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SAFTY!$AK$41:$AK$47</cx:f>
        <cx:lvl ptCount="7">
          <cx:pt idx="0">Stairs</cx:pt>
          <cx:pt idx="1">Escalator</cx:pt>
          <cx:pt idx="2">Elevator</cx:pt>
          <cx:pt idx="3">Platform</cx:pt>
          <cx:pt idx="4">Concourse</cx:pt>
          <cx:pt idx="5">Other</cx:pt>
          <cx:pt idx="6">Trackway</cx:pt>
        </cx:lvl>
      </cx:strDim>
      <cx:numDim type="size">
        <cx:f>SAFTY!$AO$41:$AO$47</cx:f>
        <cx:lvl ptCount="7" formatCode="General">
          <cx:pt idx="0">2</cx:pt>
          <cx:pt idx="1">4</cx:pt>
          <cx:pt idx="2">1</cx:pt>
          <cx:pt idx="3">1</cx:pt>
          <cx:pt idx="4">0</cx:pt>
          <cx:pt idx="5">3</cx:pt>
          <cx:pt idx="6">1</cx:pt>
        </cx:lvl>
      </cx:numDim>
    </cx:data>
  </cx:chartData>
  <cx:chart>
    <cx:title pos="t" align="ctr" overlay="0">
      <cx:tx>
        <cx:txData>
          <cx:v>Breakdown of 12 Station Incidents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Breakdown of 12 Station Incidents</a:t>
          </a:r>
        </a:p>
      </cx:txPr>
    </cx:title>
    <cx:plotArea>
      <cx:plotAreaRegion>
        <cx:series layoutId="treemap" uniqueId="{01962ECE-A737-4C46-B892-596E92A1CD9E}">
          <cx:tx>
            <cx:txData>
              <cx:f>SAFTY!$AO$40</cx:f>
              <cx:v>FY24 Q1</cx:v>
            </cx:txData>
          </cx:tx>
          <cx:dataLabels>
            <cx:visibility seriesName="0" categoryName="1" value="1"/>
            <cx:separator>, </cx:separator>
          </cx:dataLabels>
          <cx:dataId val="0"/>
          <cx:layoutPr/>
        </cx:series>
      </cx:plotAreaRegion>
    </cx:plotArea>
  </cx:chart>
</cx:chartSpace>
</file>

<file path=ppt/charts/chartEx9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SAFTY!$AC$41:$AC$45</cx:f>
        <cx:lvl ptCount="5">
          <cx:pt idx="0">Alighting</cx:pt>
          <cx:pt idx="1">Boarding</cx:pt>
          <cx:pt idx="2">Gap Fall</cx:pt>
          <cx:pt idx="3">On-Board</cx:pt>
          <cx:pt idx="4">Struck by Door</cx:pt>
        </cx:lvl>
      </cx:strDim>
      <cx:numDim type="size">
        <cx:f>SAFTY!$AH$41:$AH$45</cx:f>
        <cx:lvl ptCount="5" formatCode="General">
          <cx:pt idx="0">0</cx:pt>
          <cx:pt idx="1">0</cx:pt>
          <cx:pt idx="2">0</cx:pt>
          <cx:pt idx="3">2</cx:pt>
          <cx:pt idx="4">1</cx:pt>
        </cx:lvl>
      </cx:numDim>
    </cx:data>
  </cx:chartData>
  <cx:chart>
    <cx:title pos="t" align="ctr" overlay="0">
      <cx:tx>
        <cx:txData>
          <cx:v>Breakdown of 3 Vehicle Incidents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Breakdown of 3 Vehicle Incidents</a:t>
          </a:r>
        </a:p>
      </cx:txPr>
    </cx:title>
    <cx:plotArea>
      <cx:plotAreaRegion>
        <cx:series layoutId="treemap" uniqueId="{6AB9315F-BF0B-46AE-845D-EA589C76CBBD}">
          <cx:tx>
            <cx:txData>
              <cx:f>SAFTY!$AH$40</cx:f>
              <cx:v>FY24 Q1</cx:v>
            </cx:txData>
          </cx:tx>
          <cx:dataLabels>
            <cx:visibility seriesName="0" categoryName="1" value="1"/>
            <cx:separator>, </cx:separator>
          </cx:dataLabels>
          <cx:dataId val="0"/>
          <cx:layoutPr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98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/>
  </cs:dataLabel>
  <cs:dataLabelCallout>
    <cs:lnRef idx="0"/>
    <cs:fillRef idx="0"/>
    <cs:effectRef idx="0"/>
    <cs:fontRef idx="minor">
      <a:schemeClr val="dk1">
        <a:lumMod val="50000"/>
        <a:lumOff val="50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ln w="9525" cap="flat" cmpd="sng" algn="ctr">
        <a:solidFill>
          <a:schemeClr val="phClr">
            <a:alpha val="50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cap="none" spc="2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A5_CA10564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F54BF70-674B-4B65-B734-778FD66C5F5B}" authorId="{A8D4F0A2-D56F-9E27-AFB6-EF7C78674359}" status="resolved" created="2023-11-02T21:02:46.975" complete="100000">
    <pc:sldMkLst xmlns:pc="http://schemas.microsoft.com/office/powerpoint/2013/main/command">
      <pc:docMk/>
      <pc:sldMk cId="3390068296" sldId="421"/>
    </pc:sldMkLst>
    <p188:txBody>
      <a:bodyPr/>
      <a:lstStyle/>
      <a:p>
        <a:r>
          <a:rPr lang="en-US"/>
          <a:t>page 27, right side we say breakdown of 5 incident. But only show 3 in the top graph?</a:t>
        </a:r>
      </a:p>
    </p188:txBody>
  </p188:cm>
</p188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0.6957</cdr:y>
    </cdr:from>
    <cdr:to>
      <cdr:x>0.66568</cdr:x>
      <cdr:y>0.80316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32F72A56-AF9A-4EEB-B143-886F0FBCD5FE}"/>
            </a:ext>
          </a:extLst>
        </cdr:cNvPr>
        <cdr:cNvSpPr txBox="1"/>
      </cdr:nvSpPr>
      <cdr:spPr>
        <a:xfrm xmlns:a="http://schemas.openxmlformats.org/drawingml/2006/main">
          <a:off x="2343031" y="1178512"/>
          <a:ext cx="776387" cy="1820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dirty="0">
              <a:solidFill>
                <a:schemeClr val="accent3"/>
              </a:solidFill>
            </a:rPr>
            <a:t>April 2020</a:t>
          </a:r>
        </a:p>
      </cdr:txBody>
    </cdr:sp>
  </cdr:relSizeAnchor>
  <cdr:relSizeAnchor xmlns:cdr="http://schemas.openxmlformats.org/drawingml/2006/chartDrawing">
    <cdr:from>
      <cdr:x>0.68931</cdr:x>
      <cdr:y>0.20534</cdr:y>
    </cdr:from>
    <cdr:to>
      <cdr:x>0.95793</cdr:x>
      <cdr:y>0.42012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993124D-F22A-4FAC-AFC0-1C5DB737023F}"/>
            </a:ext>
          </a:extLst>
        </cdr:cNvPr>
        <cdr:cNvSpPr txBox="1"/>
      </cdr:nvSpPr>
      <cdr:spPr>
        <a:xfrm xmlns:a="http://schemas.openxmlformats.org/drawingml/2006/main">
          <a:off x="3115411" y="322723"/>
          <a:ext cx="1214058" cy="337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dirty="0">
              <a:solidFill>
                <a:srgbClr val="005E83"/>
              </a:solidFill>
            </a:rPr>
            <a:t>Pre-COVID 2019</a:t>
          </a:r>
        </a:p>
      </cdr:txBody>
    </cdr:sp>
  </cdr:relSizeAnchor>
  <cdr:relSizeAnchor xmlns:cdr="http://schemas.openxmlformats.org/drawingml/2006/chartDrawing">
    <cdr:from>
      <cdr:x>0.18116</cdr:x>
      <cdr:y>0.4662</cdr:y>
    </cdr:from>
    <cdr:to>
      <cdr:x>0.40725</cdr:x>
      <cdr:y>0.60835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61F2B07B-E524-483A-A1F8-CB546EF85E13}"/>
            </a:ext>
          </a:extLst>
        </cdr:cNvPr>
        <cdr:cNvSpPr txBox="1"/>
      </cdr:nvSpPr>
      <cdr:spPr>
        <a:xfrm xmlns:a="http://schemas.openxmlformats.org/drawingml/2006/main">
          <a:off x="848927" y="789739"/>
          <a:ext cx="1059462" cy="240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dirty="0">
              <a:solidFill>
                <a:schemeClr val="accent2"/>
              </a:solidFill>
            </a:rPr>
            <a:t>September</a:t>
          </a:r>
          <a:r>
            <a:rPr lang="en-US" sz="1000" baseline="0" dirty="0">
              <a:solidFill>
                <a:schemeClr val="accent2"/>
              </a:solidFill>
            </a:rPr>
            <a:t> </a:t>
          </a:r>
          <a:r>
            <a:rPr lang="en-US" sz="1000" dirty="0">
              <a:solidFill>
                <a:schemeClr val="accent2"/>
              </a:solidFill>
            </a:rPr>
            <a:t>2023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722B92-B03E-49CD-ABA3-6475D30E03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37A598-3D84-4A08-A091-D020C8B361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FF9234FC-98FA-45B3-BCF3-698CC6269D2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98CFC4-2B0B-4482-BF54-3F671C7359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13A4A-F5E3-47FB-86C6-4E528C7F3D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760F8EAD-A750-41D8-BC64-6DC6EEBC8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913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9DF6C2B6-C8EC-416E-BFB1-E02D685EF27C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3C906934-7A8A-4884-9A1D-D30B63F6E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901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87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2891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06934-7A8A-4884-9A1D-D30B63F6E35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484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26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i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0695">
              <a:defRPr/>
            </a:pPr>
            <a:fld id="{3C906934-7A8A-4884-9A1D-D30B63F6E35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40695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4958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93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9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23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18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13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65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21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54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40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51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15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g9a66d64bf8_2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5" name="Google Shape;1865;g9a66d64bf8_2_592:notes"/>
          <p:cNvSpPr txBox="1">
            <a:spLocks noGrp="1"/>
          </p:cNvSpPr>
          <p:nvPr>
            <p:ph type="body" idx="1"/>
          </p:nvPr>
        </p:nvSpPr>
        <p:spPr>
          <a:xfrm>
            <a:off x="406400" y="4415790"/>
            <a:ext cx="6197600" cy="4183380"/>
          </a:xfrm>
          <a:prstGeom prst="rect">
            <a:avLst/>
          </a:prstGeom>
        </p:spPr>
        <p:txBody>
          <a:bodyPr spcFirstLastPara="1" wrap="square" lIns="93156" tIns="93156" rIns="93156" bIns="93156" anchor="t" anchorCtr="0">
            <a:noAutofit/>
          </a:bodyPr>
          <a:lstStyle/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5008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7249" y="4473892"/>
            <a:ext cx="6125593" cy="3660458"/>
          </a:xfrm>
        </p:spPr>
        <p:txBody>
          <a:bodyPr/>
          <a:lstStyle/>
          <a:p>
            <a:pPr defTabSz="881390">
              <a:defRPr/>
            </a:pPr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153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17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501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92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965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60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656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93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068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64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g9a66d64bf8_2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5" name="Google Shape;1865;g9a66d64bf8_2_59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56" tIns="93156" rIns="93156" bIns="93156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28891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713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80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103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00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06934-7A8A-4884-9A1D-D30B63F6E35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439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2" name="Google Shape;2942;g9a66d64bf8_3_3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3" name="Google Shape;2943;g9a66d64bf8_3_333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56" tIns="93156" rIns="93156" bIns="93156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6573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2" name="Google Shape;2942;g9a66d64bf8_3_3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3" name="Google Shape;2943;g9a66d64bf8_3_333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56" tIns="93156" rIns="93156" bIns="93156" anchor="t" anchorCtr="0">
            <a:noAutofit/>
          </a:bodyPr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42624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2" name="Google Shape;2942;g9a66d64bf8_3_3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3" name="Google Shape;2943;g9a66d64bf8_3_333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56" tIns="93156" rIns="93156" bIns="93156" anchor="t" anchorCtr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315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86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6934-7A8A-4884-9A1D-D30B63F6E3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8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No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352800"/>
            <a:ext cx="9144000" cy="1655762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83B85E-720A-B245-8278-67F22EA36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680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5824D0E-07F0-814E-85D8-2298D1F4A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" y="6017982"/>
            <a:ext cx="1709928" cy="5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17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5AE96DC9-DED6-B538-4622-FCBC2266C153}"/>
              </a:ext>
            </a:extLst>
          </p:cNvPr>
          <p:cNvSpPr/>
          <p:nvPr userDrawn="1"/>
        </p:nvSpPr>
        <p:spPr>
          <a:xfrm>
            <a:off x="5884862" y="3972424"/>
            <a:ext cx="5029200" cy="228600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220583" y="3972424"/>
            <a:ext cx="5029200" cy="228600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387036" y="4549784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85A32338-BAB6-4726-8D22-FD43E52F67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583" y="1022111"/>
            <a:ext cx="5113418" cy="2330689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30">
            <a:extLst>
              <a:ext uri="{FF2B5EF4-FFF2-40B4-BE49-F238E27FC236}">
                <a16:creationId xmlns:a16="http://schemas.microsoft.com/office/drawing/2014/main" id="{A73807FB-BC2C-4E6F-9BF6-FAEC499907D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69080" y="4041004"/>
            <a:ext cx="4864100" cy="214884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51E401-E349-4147-897D-054EB98875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53983" y="4106871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E6B935D-17F3-43EE-89DD-5793411B825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72983" y="4106871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Google Shape;617;p20">
            <a:extLst>
              <a:ext uri="{FF2B5EF4-FFF2-40B4-BE49-F238E27FC236}">
                <a16:creationId xmlns:a16="http://schemas.microsoft.com/office/drawing/2014/main" id="{2B9A006B-504F-588D-541E-2711BFBB2AAA}"/>
              </a:ext>
            </a:extLst>
          </p:cNvPr>
          <p:cNvSpPr/>
          <p:nvPr userDrawn="1"/>
        </p:nvSpPr>
        <p:spPr>
          <a:xfrm>
            <a:off x="5884862" y="1020443"/>
            <a:ext cx="5029200" cy="228600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Picture Placeholder 30">
            <a:extLst>
              <a:ext uri="{FF2B5EF4-FFF2-40B4-BE49-F238E27FC236}">
                <a16:creationId xmlns:a16="http://schemas.microsoft.com/office/drawing/2014/main" id="{909F5931-8FCE-E46C-BE5A-886F93B68FB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969080" y="1089023"/>
            <a:ext cx="4864100" cy="21488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6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5AE96DC9-DED6-B538-4622-FCBC2266C153}"/>
              </a:ext>
            </a:extLst>
          </p:cNvPr>
          <p:cNvSpPr/>
          <p:nvPr userDrawn="1"/>
        </p:nvSpPr>
        <p:spPr>
          <a:xfrm>
            <a:off x="5884862" y="3972424"/>
            <a:ext cx="5029200" cy="228600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220583" y="3972424"/>
            <a:ext cx="5029200" cy="228600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387036" y="4549784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85A32338-BAB6-4726-8D22-FD43E52F67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583" y="1022111"/>
            <a:ext cx="5113418" cy="2330689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51E401-E349-4147-897D-054EB98875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53983" y="4106871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E6B935D-17F3-43EE-89DD-5793411B825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72983" y="4106871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Google Shape;617;p20">
            <a:extLst>
              <a:ext uri="{FF2B5EF4-FFF2-40B4-BE49-F238E27FC236}">
                <a16:creationId xmlns:a16="http://schemas.microsoft.com/office/drawing/2014/main" id="{2B9A006B-504F-588D-541E-2711BFBB2AAA}"/>
              </a:ext>
            </a:extLst>
          </p:cNvPr>
          <p:cNvSpPr/>
          <p:nvPr userDrawn="1"/>
        </p:nvSpPr>
        <p:spPr>
          <a:xfrm>
            <a:off x="5884862" y="1020443"/>
            <a:ext cx="5029200" cy="228600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Chart Placeholder 29">
            <a:extLst>
              <a:ext uri="{FF2B5EF4-FFF2-40B4-BE49-F238E27FC236}">
                <a16:creationId xmlns:a16="http://schemas.microsoft.com/office/drawing/2014/main" id="{5F288313-F611-09FC-198D-10FAD547B5AF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065960" y="1620709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3CBBC8E9-7B93-AE77-D954-B0A77A6B4B9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32907" y="1177796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hart Placeholder 29">
            <a:extLst>
              <a:ext uri="{FF2B5EF4-FFF2-40B4-BE49-F238E27FC236}">
                <a16:creationId xmlns:a16="http://schemas.microsoft.com/office/drawing/2014/main" id="{12C0C6CE-F667-CAFF-7F7C-C6D8F63F3164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065960" y="4526898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8881F16C-5471-AF54-1BB8-F2951522C4A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432907" y="4083985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249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5AE96DC9-DED6-B538-4622-FCBC2266C153}"/>
              </a:ext>
            </a:extLst>
          </p:cNvPr>
          <p:cNvSpPr/>
          <p:nvPr userDrawn="1"/>
        </p:nvSpPr>
        <p:spPr>
          <a:xfrm>
            <a:off x="6556985" y="3978959"/>
            <a:ext cx="5029200" cy="228600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212766" y="1517818"/>
            <a:ext cx="5680033" cy="3390244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379220" y="2638602"/>
            <a:ext cx="4518962" cy="1883137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85A32338-BAB6-4726-8D22-FD43E52F67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2767" y="5037171"/>
            <a:ext cx="5113418" cy="155263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51E401-E349-4147-897D-054EB98875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46167" y="2195689"/>
            <a:ext cx="3962400" cy="384236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E6B935D-17F3-43EE-89DD-5793411B825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65167" y="2195689"/>
            <a:ext cx="381000" cy="384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Google Shape;617;p20">
            <a:extLst>
              <a:ext uri="{FF2B5EF4-FFF2-40B4-BE49-F238E27FC236}">
                <a16:creationId xmlns:a16="http://schemas.microsoft.com/office/drawing/2014/main" id="{2B9A006B-504F-588D-541E-2711BFBB2AAA}"/>
              </a:ext>
            </a:extLst>
          </p:cNvPr>
          <p:cNvSpPr/>
          <p:nvPr userDrawn="1"/>
        </p:nvSpPr>
        <p:spPr>
          <a:xfrm>
            <a:off x="6556985" y="1517818"/>
            <a:ext cx="5029200" cy="228600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Chart Placeholder 29">
            <a:extLst>
              <a:ext uri="{FF2B5EF4-FFF2-40B4-BE49-F238E27FC236}">
                <a16:creationId xmlns:a16="http://schemas.microsoft.com/office/drawing/2014/main" id="{5F288313-F611-09FC-198D-10FAD547B5AF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738083" y="2078768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3CBBC8E9-7B93-AE77-D954-B0A77A6B4B9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016364" y="1643444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hart Placeholder 29">
            <a:extLst>
              <a:ext uri="{FF2B5EF4-FFF2-40B4-BE49-F238E27FC236}">
                <a16:creationId xmlns:a16="http://schemas.microsoft.com/office/drawing/2014/main" id="{12C0C6CE-F667-CAFF-7F7C-C6D8F63F3164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738083" y="4533433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8881F16C-5471-AF54-1BB8-F2951522C4A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05030" y="4090520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473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hart Placeholder 29">
            <a:extLst>
              <a:ext uri="{FF2B5EF4-FFF2-40B4-BE49-F238E27FC236}">
                <a16:creationId xmlns:a16="http://schemas.microsoft.com/office/drawing/2014/main" id="{3FB831BA-F34D-470F-AD3D-3C6138BF2178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951989" y="4341640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4" name="Google Shape;617;p20">
            <a:extLst>
              <a:ext uri="{FF2B5EF4-FFF2-40B4-BE49-F238E27FC236}">
                <a16:creationId xmlns:a16="http://schemas.microsoft.com/office/drawing/2014/main" id="{D2FBFC00-33CC-4DE6-80F6-CD44287BA4FA}"/>
              </a:ext>
            </a:extLst>
          </p:cNvPr>
          <p:cNvSpPr/>
          <p:nvPr userDrawn="1"/>
        </p:nvSpPr>
        <p:spPr>
          <a:xfrm>
            <a:off x="5559104" y="3794579"/>
            <a:ext cx="6155420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477716" y="3794579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4169" y="4373288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51E401-E349-4147-897D-054EB98875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011116" y="3930375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E6B935D-17F3-43EE-89DD-5793411B825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0116" y="3930375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34B394F5-7EE6-4F8E-B63D-A430768081E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318936" y="3898727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23F9DC3C-07D7-44C3-AEE1-EF6DD04A1CE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937936" y="3898727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357EE408-71BC-459A-A999-7FBB924B6B0A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477716" y="976017"/>
            <a:ext cx="11236567" cy="26050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DF313C-405D-74AB-D337-5B2E4B6D0359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327FF-6E43-4ADA-9457-09A4D46E516A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</p:spTree>
    <p:extLst>
      <p:ext uri="{BB962C8B-B14F-4D97-AF65-F5344CB8AC3E}">
        <p14:creationId xmlns:p14="http://schemas.microsoft.com/office/powerpoint/2010/main" val="1970812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617;p20">
            <a:extLst>
              <a:ext uri="{FF2B5EF4-FFF2-40B4-BE49-F238E27FC236}">
                <a16:creationId xmlns:a16="http://schemas.microsoft.com/office/drawing/2014/main" id="{D2FBFC00-33CC-4DE6-80F6-CD44287BA4FA}"/>
              </a:ext>
            </a:extLst>
          </p:cNvPr>
          <p:cNvSpPr/>
          <p:nvPr userDrawn="1"/>
        </p:nvSpPr>
        <p:spPr>
          <a:xfrm>
            <a:off x="6227883" y="3794579"/>
            <a:ext cx="5486400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Chart Placeholder 29">
            <a:extLst>
              <a:ext uri="{FF2B5EF4-FFF2-40B4-BE49-F238E27FC236}">
                <a16:creationId xmlns:a16="http://schemas.microsoft.com/office/drawing/2014/main" id="{3FB831BA-F34D-470F-AD3D-3C6138BF2178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406191" y="4373288"/>
            <a:ext cx="5129784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477716" y="3794579"/>
            <a:ext cx="5486400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4169" y="4373288"/>
            <a:ext cx="5132936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51E401-E349-4147-897D-054EB98875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011116" y="3930375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34B394F5-7EE6-4F8E-B63D-A430768081E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823644" y="3931920"/>
            <a:ext cx="3959352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357EE408-71BC-459A-A999-7FBB924B6B0A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477716" y="976017"/>
            <a:ext cx="11236567" cy="26050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DF313C-405D-74AB-D337-5B2E4B6D0359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327FF-6E43-4ADA-9457-09A4D46E516A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</p:spTree>
    <p:extLst>
      <p:ext uri="{BB962C8B-B14F-4D97-AF65-F5344CB8AC3E}">
        <p14:creationId xmlns:p14="http://schemas.microsoft.com/office/powerpoint/2010/main" val="149699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5943600" y="3523153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110053" y="4100513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85A32338-BAB6-4726-8D22-FD43E52F67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583" y="1022111"/>
            <a:ext cx="5113418" cy="2330689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30">
            <a:extLst>
              <a:ext uri="{FF2B5EF4-FFF2-40B4-BE49-F238E27FC236}">
                <a16:creationId xmlns:a16="http://schemas.microsoft.com/office/drawing/2014/main" id="{A73807FB-BC2C-4E6F-9BF6-FAEC499907D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0583" y="3523153"/>
            <a:ext cx="5113418" cy="226980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51E401-E349-4147-897D-054EB98875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7000" y="3657600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E6B935D-17F3-43EE-89DD-5793411B825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00" y="3657600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hart Placeholder 29">
            <a:extLst>
              <a:ext uri="{FF2B5EF4-FFF2-40B4-BE49-F238E27FC236}">
                <a16:creationId xmlns:a16="http://schemas.microsoft.com/office/drawing/2014/main" id="{2314F987-AC73-40C0-94F1-1A7010CFCEAC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5943600" y="1022111"/>
            <a:ext cx="4876799" cy="2312736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40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5943600" y="4014704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110053" y="4592064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85A32338-BAB6-4726-8D22-FD43E52F67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583" y="1022111"/>
            <a:ext cx="5113418" cy="2330689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51E401-E349-4147-897D-054EB98875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7000" y="4149151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E6B935D-17F3-43EE-89DD-5793411B825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00" y="4149151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hart Placeholder 29">
            <a:extLst>
              <a:ext uri="{FF2B5EF4-FFF2-40B4-BE49-F238E27FC236}">
                <a16:creationId xmlns:a16="http://schemas.microsoft.com/office/drawing/2014/main" id="{2314F987-AC73-40C0-94F1-1A7010CFCEAC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5943600" y="1022111"/>
            <a:ext cx="4876799" cy="2312736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982159-BD8C-45E6-A09C-942243ED866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20663" y="4072951"/>
            <a:ext cx="5632450" cy="2212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4255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5943600" y="3771595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110053" y="4348955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85A32338-BAB6-4726-8D22-FD43E52F67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583" y="1022111"/>
            <a:ext cx="5113418" cy="2330689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51E401-E349-4147-897D-054EB98875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7000" y="3906042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E6B935D-17F3-43EE-89DD-5793411B825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00" y="3906042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hart Placeholder 29">
            <a:extLst>
              <a:ext uri="{FF2B5EF4-FFF2-40B4-BE49-F238E27FC236}">
                <a16:creationId xmlns:a16="http://schemas.microsoft.com/office/drawing/2014/main" id="{A749B395-CA65-46C6-9AAD-7BC00937BA6A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5943600" y="1022111"/>
            <a:ext cx="4876799" cy="2312736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0" name="Google Shape;617;p20">
            <a:extLst>
              <a:ext uri="{FF2B5EF4-FFF2-40B4-BE49-F238E27FC236}">
                <a16:creationId xmlns:a16="http://schemas.microsoft.com/office/drawing/2014/main" id="{338B6F0B-DACF-4113-B5C7-FD0108F4FB89}"/>
              </a:ext>
            </a:extLst>
          </p:cNvPr>
          <p:cNvSpPr/>
          <p:nvPr userDrawn="1"/>
        </p:nvSpPr>
        <p:spPr>
          <a:xfrm>
            <a:off x="405013" y="3771595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Chart Placeholder 29">
            <a:extLst>
              <a:ext uri="{FF2B5EF4-FFF2-40B4-BE49-F238E27FC236}">
                <a16:creationId xmlns:a16="http://schemas.microsoft.com/office/drawing/2014/main" id="{EA181DE3-86B3-48F7-A7A9-14984FB92564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571466" y="4348955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3551624F-4983-41D9-B001-35FDBB6F625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38413" y="3906042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F016C946-E052-4B28-9C52-D423EBE970F1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57413" y="3906042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9966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5943600" y="3676447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110053" y="4253807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85A32338-BAB6-4726-8D22-FD43E52F67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583" y="1022111"/>
            <a:ext cx="5113418" cy="2330689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51E401-E349-4147-897D-054EB98875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7000" y="3810894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E6B935D-17F3-43EE-89DD-5793411B825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00" y="3810894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Google Shape;617;p20">
            <a:extLst>
              <a:ext uri="{FF2B5EF4-FFF2-40B4-BE49-F238E27FC236}">
                <a16:creationId xmlns:a16="http://schemas.microsoft.com/office/drawing/2014/main" id="{338B6F0B-DACF-4113-B5C7-FD0108F4FB89}"/>
              </a:ext>
            </a:extLst>
          </p:cNvPr>
          <p:cNvSpPr/>
          <p:nvPr userDrawn="1"/>
        </p:nvSpPr>
        <p:spPr>
          <a:xfrm>
            <a:off x="405013" y="3676447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Chart Placeholder 29">
            <a:extLst>
              <a:ext uri="{FF2B5EF4-FFF2-40B4-BE49-F238E27FC236}">
                <a16:creationId xmlns:a16="http://schemas.microsoft.com/office/drawing/2014/main" id="{EA181DE3-86B3-48F7-A7A9-14984FB92564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571466" y="4253807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3551624F-4983-41D9-B001-35FDBB6F625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38413" y="3810894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F016C946-E052-4B28-9C52-D423EBE970F1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57413" y="3810894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F7C02B2A-9FBA-4E4E-A9B2-C696C2EC0BC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49039" y="1021914"/>
            <a:ext cx="5113418" cy="2330689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5647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PD Contacts by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85A32338-BAB6-4726-8D22-FD43E52F67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583" y="1022111"/>
            <a:ext cx="5113418" cy="2330689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Google Shape;617;p20">
            <a:extLst>
              <a:ext uri="{FF2B5EF4-FFF2-40B4-BE49-F238E27FC236}">
                <a16:creationId xmlns:a16="http://schemas.microsoft.com/office/drawing/2014/main" id="{338B6F0B-DACF-4113-B5C7-FD0108F4FB89}"/>
              </a:ext>
            </a:extLst>
          </p:cNvPr>
          <p:cNvSpPr/>
          <p:nvPr userDrawn="1"/>
        </p:nvSpPr>
        <p:spPr>
          <a:xfrm>
            <a:off x="220583" y="3617334"/>
            <a:ext cx="5113418" cy="2330689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Chart Placeholder 29">
            <a:extLst>
              <a:ext uri="{FF2B5EF4-FFF2-40B4-BE49-F238E27FC236}">
                <a16:creationId xmlns:a16="http://schemas.microsoft.com/office/drawing/2014/main" id="{EA181DE3-86B3-48F7-A7A9-14984FB92564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274849" y="4253807"/>
            <a:ext cx="4815579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3551624F-4983-41D9-B001-35FDBB6F625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274849" y="3810894"/>
            <a:ext cx="4625964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697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A8836F-5673-495F-80BF-12FD06E70720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57" y="0"/>
            <a:ext cx="12195313" cy="4892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0256" y="3962400"/>
            <a:ext cx="9359061" cy="142031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0257" y="5394956"/>
            <a:ext cx="6515079" cy="879933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05DFC99-6F86-6549-BE73-E817E7BBDA5B}"/>
              </a:ext>
            </a:extLst>
          </p:cNvPr>
          <p:cNvGrpSpPr/>
          <p:nvPr userDrawn="1"/>
        </p:nvGrpSpPr>
        <p:grpSpPr>
          <a:xfrm>
            <a:off x="0" y="2285999"/>
            <a:ext cx="12192000" cy="4572000"/>
            <a:chOff x="0" y="2285999"/>
            <a:chExt cx="12192000" cy="4572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53ED8B-9F44-1D47-957C-D51BADD6EB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285999"/>
              <a:ext cx="12192000" cy="4572000"/>
            </a:xfrm>
            <a:prstGeom prst="rect">
              <a:avLst/>
            </a:prstGeom>
          </p:spPr>
        </p:pic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D66BDFB-FC3C-F248-8261-0C4B0C7064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6000" y="5845463"/>
              <a:ext cx="1997075" cy="710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533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617;p20">
            <a:extLst>
              <a:ext uri="{FF2B5EF4-FFF2-40B4-BE49-F238E27FC236}">
                <a16:creationId xmlns:a16="http://schemas.microsoft.com/office/drawing/2014/main" id="{8E6A0DDA-8B4E-458F-B989-86E1C6CD4D30}"/>
              </a:ext>
            </a:extLst>
          </p:cNvPr>
          <p:cNvSpPr/>
          <p:nvPr userDrawn="1"/>
        </p:nvSpPr>
        <p:spPr>
          <a:xfrm>
            <a:off x="5867400" y="978742"/>
            <a:ext cx="5113419" cy="2421819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5943600" y="3792739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110053" y="4370099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85A32338-BAB6-4726-8D22-FD43E52F67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583" y="1022111"/>
            <a:ext cx="5113418" cy="2330689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51E401-E349-4147-897D-054EB98875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7000" y="3927186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E6B935D-17F3-43EE-89DD-5793411B825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00" y="3927186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Google Shape;617;p20">
            <a:extLst>
              <a:ext uri="{FF2B5EF4-FFF2-40B4-BE49-F238E27FC236}">
                <a16:creationId xmlns:a16="http://schemas.microsoft.com/office/drawing/2014/main" id="{338B6F0B-DACF-4113-B5C7-FD0108F4FB89}"/>
              </a:ext>
            </a:extLst>
          </p:cNvPr>
          <p:cNvSpPr/>
          <p:nvPr userDrawn="1"/>
        </p:nvSpPr>
        <p:spPr>
          <a:xfrm>
            <a:off x="405013" y="3792739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Chart Placeholder 29">
            <a:extLst>
              <a:ext uri="{FF2B5EF4-FFF2-40B4-BE49-F238E27FC236}">
                <a16:creationId xmlns:a16="http://schemas.microsoft.com/office/drawing/2014/main" id="{EA181DE3-86B3-48F7-A7A9-14984FB92564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571466" y="4370099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3551624F-4983-41D9-B001-35FDBB6F625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38413" y="3927186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F016C946-E052-4B28-9C52-D423EBE970F1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57413" y="3927186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F7C02B2A-9FBA-4E4E-A9B2-C696C2EC0BC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989185" y="1022110"/>
            <a:ext cx="2380349" cy="2330689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B40D4D62-CCD5-4704-8FE9-DB4E3E81FDC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492239" y="1028010"/>
            <a:ext cx="2380349" cy="2330689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7619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Rev Veh_V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617;p20">
            <a:extLst>
              <a:ext uri="{FF2B5EF4-FFF2-40B4-BE49-F238E27FC236}">
                <a16:creationId xmlns:a16="http://schemas.microsoft.com/office/drawing/2014/main" id="{8E6A0DDA-8B4E-458F-B989-86E1C6CD4D30}"/>
              </a:ext>
            </a:extLst>
          </p:cNvPr>
          <p:cNvSpPr/>
          <p:nvPr userDrawn="1"/>
        </p:nvSpPr>
        <p:spPr>
          <a:xfrm>
            <a:off x="405013" y="991697"/>
            <a:ext cx="4928616" cy="2267712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5943600" y="3792739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110053" y="4370099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51E401-E349-4147-897D-054EB98875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7000" y="3927186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E6B935D-17F3-43EE-89DD-5793411B825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00" y="3927186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Google Shape;617;p20">
            <a:extLst>
              <a:ext uri="{FF2B5EF4-FFF2-40B4-BE49-F238E27FC236}">
                <a16:creationId xmlns:a16="http://schemas.microsoft.com/office/drawing/2014/main" id="{338B6F0B-DACF-4113-B5C7-FD0108F4FB89}"/>
              </a:ext>
            </a:extLst>
          </p:cNvPr>
          <p:cNvSpPr/>
          <p:nvPr userDrawn="1"/>
        </p:nvSpPr>
        <p:spPr>
          <a:xfrm>
            <a:off x="405013" y="3792739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Chart Placeholder 29">
            <a:extLst>
              <a:ext uri="{FF2B5EF4-FFF2-40B4-BE49-F238E27FC236}">
                <a16:creationId xmlns:a16="http://schemas.microsoft.com/office/drawing/2014/main" id="{EA181DE3-86B3-48F7-A7A9-14984FB92564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571466" y="4370099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3551624F-4983-41D9-B001-35FDBB6F625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38413" y="3927186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F016C946-E052-4B28-9C52-D423EBE970F1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57413" y="3927186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4A17CCC2-9EAF-7F87-0372-ACB8FB49D227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89904" y="1048357"/>
            <a:ext cx="4756994" cy="214593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5179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318855" y="2605088"/>
            <a:ext cx="6355748" cy="3589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460891" y="3239147"/>
            <a:ext cx="5319977" cy="287631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51E401-E349-4147-897D-054EB98875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036655" y="2669738"/>
            <a:ext cx="4744213" cy="529396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0A111AD0-52AE-441D-176C-989DE5DACE24}"/>
              </a:ext>
            </a:extLst>
          </p:cNvPr>
          <p:cNvSpPr/>
          <p:nvPr userDrawn="1"/>
        </p:nvSpPr>
        <p:spPr>
          <a:xfrm>
            <a:off x="6834215" y="2605088"/>
            <a:ext cx="5102559" cy="3592632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Chart Placeholder 29">
            <a:extLst>
              <a:ext uri="{FF2B5EF4-FFF2-40B4-BE49-F238E27FC236}">
                <a16:creationId xmlns:a16="http://schemas.microsoft.com/office/drawing/2014/main" id="{CC74E5C6-6857-18D7-8C09-C6C3562C149C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6998993" y="3191575"/>
            <a:ext cx="4694208" cy="2883554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27156608-0C13-B787-783A-CBDC1D2162A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7392403" y="2703288"/>
            <a:ext cx="4305678" cy="462296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0538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7_V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318855" y="1335024"/>
            <a:ext cx="6565024" cy="3783642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460891" y="1850701"/>
            <a:ext cx="6259086" cy="3156597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B52B426F-77C0-A5A3-E66F-47FE438F23D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1891" y="1467705"/>
            <a:ext cx="4993686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24D27414-4313-7E72-9557-8388C6EFE334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60891" y="1470942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1352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2 Charts No G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6305552" y="2741579"/>
            <a:ext cx="5650992" cy="345031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385722" y="3260798"/>
            <a:ext cx="5413248" cy="2812298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51E401-E349-4147-897D-054EB98875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806346" y="2836939"/>
            <a:ext cx="4992624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Google Shape;617;p20">
            <a:extLst>
              <a:ext uri="{FF2B5EF4-FFF2-40B4-BE49-F238E27FC236}">
                <a16:creationId xmlns:a16="http://schemas.microsoft.com/office/drawing/2014/main" id="{338B6F0B-DACF-4113-B5C7-FD0108F4FB89}"/>
              </a:ext>
            </a:extLst>
          </p:cNvPr>
          <p:cNvSpPr/>
          <p:nvPr userDrawn="1"/>
        </p:nvSpPr>
        <p:spPr>
          <a:xfrm>
            <a:off x="238323" y="2741579"/>
            <a:ext cx="5650992" cy="3447984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Chart Placeholder 29">
            <a:extLst>
              <a:ext uri="{FF2B5EF4-FFF2-40B4-BE49-F238E27FC236}">
                <a16:creationId xmlns:a16="http://schemas.microsoft.com/office/drawing/2014/main" id="{EA181DE3-86B3-48F7-A7A9-14984FB92564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352625" y="3293964"/>
            <a:ext cx="5412786" cy="2779132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3551624F-4983-41D9-B001-35FDBB6F625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71726" y="2871427"/>
            <a:ext cx="4993686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2EDE0418-0A75-C229-EC84-15FEB317CC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5288" y="1006352"/>
            <a:ext cx="5624027" cy="157809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D94B547C-64E0-0801-3102-DF6EC7853B42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02685" y="1006352"/>
            <a:ext cx="5624027" cy="157809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8882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BPD PP Contacts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6305552" y="2741579"/>
            <a:ext cx="3910011" cy="345031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385723" y="3260798"/>
            <a:ext cx="3725066" cy="2812298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0" name="Google Shape;617;p20">
            <a:extLst>
              <a:ext uri="{FF2B5EF4-FFF2-40B4-BE49-F238E27FC236}">
                <a16:creationId xmlns:a16="http://schemas.microsoft.com/office/drawing/2014/main" id="{338B6F0B-DACF-4113-B5C7-FD0108F4FB89}"/>
              </a:ext>
            </a:extLst>
          </p:cNvPr>
          <p:cNvSpPr/>
          <p:nvPr userDrawn="1"/>
        </p:nvSpPr>
        <p:spPr>
          <a:xfrm>
            <a:off x="238323" y="2741579"/>
            <a:ext cx="5650992" cy="3447984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Chart Placeholder 29">
            <a:extLst>
              <a:ext uri="{FF2B5EF4-FFF2-40B4-BE49-F238E27FC236}">
                <a16:creationId xmlns:a16="http://schemas.microsoft.com/office/drawing/2014/main" id="{EA181DE3-86B3-48F7-A7A9-14984FB92564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352625" y="3293964"/>
            <a:ext cx="5412786" cy="2779132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3551624F-4983-41D9-B001-35FDBB6F625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71726" y="2871427"/>
            <a:ext cx="4993686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2EDE0418-0A75-C229-EC84-15FEB317CC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5288" y="1006352"/>
            <a:ext cx="5624027" cy="157809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D94B547C-64E0-0801-3102-DF6EC7853B42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02685" y="1006352"/>
            <a:ext cx="5624027" cy="157809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A13D9C11-1968-27C4-79B2-6A016EC426D4}"/>
              </a:ext>
            </a:extLst>
          </p:cNvPr>
          <p:cNvSpPr/>
          <p:nvPr userDrawn="1"/>
        </p:nvSpPr>
        <p:spPr>
          <a:xfrm>
            <a:off x="10295734" y="2739247"/>
            <a:ext cx="1657942" cy="345031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Chart Placeholder 29">
            <a:extLst>
              <a:ext uri="{FF2B5EF4-FFF2-40B4-BE49-F238E27FC236}">
                <a16:creationId xmlns:a16="http://schemas.microsoft.com/office/drawing/2014/main" id="{1F6CA534-88F4-72E1-E658-5D0AEF6865F3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10371347" y="3255658"/>
            <a:ext cx="1507706" cy="2812298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51E401-E349-4147-897D-054EB98875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0371347" y="2833472"/>
            <a:ext cx="150876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E571A993-A074-C5B8-3AD8-0F18ACA86DCF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385723" y="2844360"/>
            <a:ext cx="3725066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3588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2 Charts wG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6305552" y="2741579"/>
            <a:ext cx="5650992" cy="3463285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385722" y="3260798"/>
            <a:ext cx="5413248" cy="2822869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51E401-E349-4147-897D-054EB98875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806346" y="2836939"/>
            <a:ext cx="4992624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Google Shape;617;p20">
            <a:extLst>
              <a:ext uri="{FF2B5EF4-FFF2-40B4-BE49-F238E27FC236}">
                <a16:creationId xmlns:a16="http://schemas.microsoft.com/office/drawing/2014/main" id="{338B6F0B-DACF-4113-B5C7-FD0108F4FB89}"/>
              </a:ext>
            </a:extLst>
          </p:cNvPr>
          <p:cNvSpPr/>
          <p:nvPr userDrawn="1"/>
        </p:nvSpPr>
        <p:spPr>
          <a:xfrm>
            <a:off x="238323" y="2741579"/>
            <a:ext cx="5650992" cy="3461099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Chart Placeholder 29">
            <a:extLst>
              <a:ext uri="{FF2B5EF4-FFF2-40B4-BE49-F238E27FC236}">
                <a16:creationId xmlns:a16="http://schemas.microsoft.com/office/drawing/2014/main" id="{EA181DE3-86B3-48F7-A7A9-14984FB92564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352625" y="3293964"/>
            <a:ext cx="5412786" cy="2789703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3551624F-4983-41D9-B001-35FDBB6F625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71726" y="2871427"/>
            <a:ext cx="4993686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EF3E8B57-9D79-B6E1-72AF-699C15B12F5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52625" y="2871427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7DEC1574-228E-5E85-25CB-6D70E2085F7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85722" y="2836939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2EDE0418-0A75-C229-EC84-15FEB317CC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5288" y="1006352"/>
            <a:ext cx="5624027" cy="157809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D94B547C-64E0-0801-3102-DF6EC7853B42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02685" y="1006352"/>
            <a:ext cx="5624027" cy="157809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3068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2Charts wTree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17;p20">
            <a:extLst>
              <a:ext uri="{FF2B5EF4-FFF2-40B4-BE49-F238E27FC236}">
                <a16:creationId xmlns:a16="http://schemas.microsoft.com/office/drawing/2014/main" id="{A65C199B-8B48-DED5-C1AE-870E9F8A78F5}"/>
              </a:ext>
            </a:extLst>
          </p:cNvPr>
          <p:cNvSpPr/>
          <p:nvPr userDrawn="1"/>
        </p:nvSpPr>
        <p:spPr>
          <a:xfrm>
            <a:off x="3200400" y="994102"/>
            <a:ext cx="5819776" cy="2045123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6305552" y="3157614"/>
            <a:ext cx="5650992" cy="304725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26127" y="3771900"/>
            <a:ext cx="5413248" cy="2286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51E401-E349-4147-897D-054EB98875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843341" y="3291799"/>
            <a:ext cx="4992624" cy="3206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5E82"/>
                </a:solidFill>
              </a:defRPr>
            </a:lvl1pPr>
            <a:lvl2pPr marL="457200" indent="0">
              <a:buNone/>
              <a:defRPr sz="2000">
                <a:solidFill>
                  <a:srgbClr val="005E82"/>
                </a:solidFill>
              </a:defRPr>
            </a:lvl2pPr>
            <a:lvl3pPr marL="914400" indent="0">
              <a:buNone/>
              <a:defRPr sz="2000">
                <a:solidFill>
                  <a:srgbClr val="005E82"/>
                </a:solidFill>
              </a:defRPr>
            </a:lvl3pPr>
            <a:lvl4pPr marL="1371600" indent="0">
              <a:buNone/>
              <a:defRPr sz="2000">
                <a:solidFill>
                  <a:srgbClr val="005E82"/>
                </a:solidFill>
              </a:defRPr>
            </a:lvl4pPr>
            <a:lvl5pPr marL="1828800" indent="0">
              <a:buNone/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Google Shape;617;p20">
            <a:extLst>
              <a:ext uri="{FF2B5EF4-FFF2-40B4-BE49-F238E27FC236}">
                <a16:creationId xmlns:a16="http://schemas.microsoft.com/office/drawing/2014/main" id="{338B6F0B-DACF-4113-B5C7-FD0108F4FB89}"/>
              </a:ext>
            </a:extLst>
          </p:cNvPr>
          <p:cNvSpPr/>
          <p:nvPr userDrawn="1"/>
        </p:nvSpPr>
        <p:spPr>
          <a:xfrm>
            <a:off x="238323" y="3157614"/>
            <a:ext cx="5650992" cy="3045064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Chart Placeholder 29">
            <a:extLst>
              <a:ext uri="{FF2B5EF4-FFF2-40B4-BE49-F238E27FC236}">
                <a16:creationId xmlns:a16="http://schemas.microsoft.com/office/drawing/2014/main" id="{EA181DE3-86B3-48F7-A7A9-14984FB92564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352625" y="3771900"/>
            <a:ext cx="5412786" cy="2286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3551624F-4983-41D9-B001-35FDBB6F625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71725" y="3295323"/>
            <a:ext cx="4993686" cy="3206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5E82"/>
                </a:solidFill>
              </a:defRPr>
            </a:lvl1pPr>
            <a:lvl2pPr marL="457200" indent="0">
              <a:buNone/>
              <a:defRPr sz="2000">
                <a:solidFill>
                  <a:srgbClr val="005E82"/>
                </a:solidFill>
              </a:defRPr>
            </a:lvl2pPr>
            <a:lvl3pPr marL="914400" indent="0">
              <a:buNone/>
              <a:defRPr sz="2000">
                <a:solidFill>
                  <a:srgbClr val="005E82"/>
                </a:solidFill>
              </a:defRPr>
            </a:lvl3pPr>
            <a:lvl4pPr marL="1371600" indent="0">
              <a:buNone/>
              <a:defRPr sz="2000">
                <a:solidFill>
                  <a:srgbClr val="005E82"/>
                </a:solidFill>
              </a:defRPr>
            </a:lvl4pPr>
            <a:lvl5pPr marL="1828800" indent="0">
              <a:buNone/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EF3E8B57-9D79-B6E1-72AF-699C15B12F5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52625" y="3291799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7DEC1574-228E-5E85-25CB-6D70E2085F7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22717" y="3291799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2EDE0418-0A75-C229-EC84-15FEB317CC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98275" y="1366275"/>
            <a:ext cx="5624027" cy="157809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0DAE261B-A41C-A6B7-533F-53E86D3883FA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298275" y="1016756"/>
            <a:ext cx="5624026" cy="3206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5E82"/>
                </a:solidFill>
              </a:defRPr>
            </a:lvl1pPr>
            <a:lvl2pPr marL="457200" indent="0">
              <a:buFontTx/>
              <a:buNone/>
              <a:defRPr sz="2000">
                <a:solidFill>
                  <a:srgbClr val="005E82"/>
                </a:solidFill>
              </a:defRPr>
            </a:lvl2pPr>
            <a:lvl3pPr marL="914400" indent="0">
              <a:buFontTx/>
              <a:buNone/>
              <a:defRPr sz="2000">
                <a:solidFill>
                  <a:srgbClr val="005E82"/>
                </a:solidFill>
              </a:defRPr>
            </a:lvl3pPr>
            <a:lvl4pPr marL="1371600" indent="0">
              <a:buFontTx/>
              <a:buNone/>
              <a:defRPr sz="2000">
                <a:solidFill>
                  <a:srgbClr val="005E82"/>
                </a:solidFill>
              </a:defRPr>
            </a:lvl4pPr>
            <a:lvl5pPr marL="1828800" indent="0">
              <a:buFontTx/>
              <a:buNone/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3185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Slide 17 Revi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0" name="Google Shape;617;p20">
            <a:extLst>
              <a:ext uri="{FF2B5EF4-FFF2-40B4-BE49-F238E27FC236}">
                <a16:creationId xmlns:a16="http://schemas.microsoft.com/office/drawing/2014/main" id="{338B6F0B-DACF-4113-B5C7-FD0108F4FB89}"/>
              </a:ext>
            </a:extLst>
          </p:cNvPr>
          <p:cNvSpPr/>
          <p:nvPr userDrawn="1"/>
        </p:nvSpPr>
        <p:spPr>
          <a:xfrm>
            <a:off x="238323" y="2741579"/>
            <a:ext cx="5943600" cy="3461099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Chart Placeholder 29">
            <a:extLst>
              <a:ext uri="{FF2B5EF4-FFF2-40B4-BE49-F238E27FC236}">
                <a16:creationId xmlns:a16="http://schemas.microsoft.com/office/drawing/2014/main" id="{EA181DE3-86B3-48F7-A7A9-14984FB92564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352624" y="3293964"/>
            <a:ext cx="5743375" cy="2789703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3551624F-4983-41D9-B001-35FDBB6F625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71725" y="2871427"/>
            <a:ext cx="5324273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EF3E8B57-9D79-B6E1-72AF-699C15B12F5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52625" y="2871427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2EDE0418-0A75-C229-EC84-15FEB317CC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5288" y="1006352"/>
            <a:ext cx="5916635" cy="157809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76465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2 Charts_Cust Exp_UP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0" name="Google Shape;617;p20">
            <a:extLst>
              <a:ext uri="{FF2B5EF4-FFF2-40B4-BE49-F238E27FC236}">
                <a16:creationId xmlns:a16="http://schemas.microsoft.com/office/drawing/2014/main" id="{338B6F0B-DACF-4113-B5C7-FD0108F4FB89}"/>
              </a:ext>
            </a:extLst>
          </p:cNvPr>
          <p:cNvSpPr/>
          <p:nvPr userDrawn="1"/>
        </p:nvSpPr>
        <p:spPr>
          <a:xfrm>
            <a:off x="238323" y="2741579"/>
            <a:ext cx="5650992" cy="3461099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Chart Placeholder 29">
            <a:extLst>
              <a:ext uri="{FF2B5EF4-FFF2-40B4-BE49-F238E27FC236}">
                <a16:creationId xmlns:a16="http://schemas.microsoft.com/office/drawing/2014/main" id="{EA181DE3-86B3-48F7-A7A9-14984FB92564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352625" y="3293964"/>
            <a:ext cx="5412786" cy="2789703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3551624F-4983-41D9-B001-35FDBB6F625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71726" y="2871427"/>
            <a:ext cx="4993686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EF3E8B57-9D79-B6E1-72AF-699C15B12F5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52625" y="2871427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2EDE0418-0A75-C229-EC84-15FEB317CC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5288" y="1006352"/>
            <a:ext cx="5624027" cy="157809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D94B547C-64E0-0801-3102-DF6EC7853B42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02685" y="1006352"/>
            <a:ext cx="5624027" cy="157809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746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">
    <p:bg>
      <p:bgPr>
        <a:solidFill>
          <a:srgbClr val="005E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479857-4211-4652-97B6-9E674666C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10"/>
          <a:stretch/>
        </p:blipFill>
        <p:spPr>
          <a:xfrm>
            <a:off x="0" y="0"/>
            <a:ext cx="12192000" cy="5092697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C86AA0-8EA2-4680-AD7E-6D58CB377E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0" y="5845463"/>
            <a:ext cx="1997075" cy="71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11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  <p15:guide id="2" pos="672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6305552" y="2741579"/>
            <a:ext cx="5650992" cy="3450317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385722" y="3260798"/>
            <a:ext cx="5413248" cy="2812299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51E401-E349-4147-897D-054EB98875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806346" y="2836939"/>
            <a:ext cx="4992624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Google Shape;617;p20">
            <a:extLst>
              <a:ext uri="{FF2B5EF4-FFF2-40B4-BE49-F238E27FC236}">
                <a16:creationId xmlns:a16="http://schemas.microsoft.com/office/drawing/2014/main" id="{338B6F0B-DACF-4113-B5C7-FD0108F4FB89}"/>
              </a:ext>
            </a:extLst>
          </p:cNvPr>
          <p:cNvSpPr/>
          <p:nvPr userDrawn="1"/>
        </p:nvSpPr>
        <p:spPr>
          <a:xfrm>
            <a:off x="238323" y="2741579"/>
            <a:ext cx="5650992" cy="3447985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Chart Placeholder 29">
            <a:extLst>
              <a:ext uri="{FF2B5EF4-FFF2-40B4-BE49-F238E27FC236}">
                <a16:creationId xmlns:a16="http://schemas.microsoft.com/office/drawing/2014/main" id="{EA181DE3-86B3-48F7-A7A9-14984FB92564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352625" y="3293965"/>
            <a:ext cx="5412786" cy="2779132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3551624F-4983-41D9-B001-35FDBB6F625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71726" y="2871427"/>
            <a:ext cx="4993686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EF3E8B57-9D79-B6E1-72AF-699C15B12F5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52625" y="2871427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2EDE0418-0A75-C229-EC84-15FEB317CC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582" y="1022112"/>
            <a:ext cx="5668733" cy="157809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5259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6305552" y="2741579"/>
            <a:ext cx="5650992" cy="3456803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385722" y="3260798"/>
            <a:ext cx="5413248" cy="281758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51E401-E349-4147-897D-054EB98875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806346" y="2836939"/>
            <a:ext cx="4992624" cy="3206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Google Shape;617;p20">
            <a:extLst>
              <a:ext uri="{FF2B5EF4-FFF2-40B4-BE49-F238E27FC236}">
                <a16:creationId xmlns:a16="http://schemas.microsoft.com/office/drawing/2014/main" id="{338B6F0B-DACF-4113-B5C7-FD0108F4FB89}"/>
              </a:ext>
            </a:extLst>
          </p:cNvPr>
          <p:cNvSpPr/>
          <p:nvPr userDrawn="1"/>
        </p:nvSpPr>
        <p:spPr>
          <a:xfrm>
            <a:off x="238323" y="2741579"/>
            <a:ext cx="5650992" cy="3454543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Chart Placeholder 29">
            <a:extLst>
              <a:ext uri="{FF2B5EF4-FFF2-40B4-BE49-F238E27FC236}">
                <a16:creationId xmlns:a16="http://schemas.microsoft.com/office/drawing/2014/main" id="{EA181DE3-86B3-48F7-A7A9-14984FB92564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352625" y="3293965"/>
            <a:ext cx="5412786" cy="2784418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3551624F-4983-41D9-B001-35FDBB6F625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71726" y="2871427"/>
            <a:ext cx="4993686" cy="3206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B69B853D-81D6-9CA0-5837-E3D4F22BEB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2625" y="940062"/>
            <a:ext cx="11491713" cy="171265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2450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5943600" y="3940714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ABEA4A4D-FA27-A3F5-4225-AAD0C7E50AF4}"/>
              </a:ext>
            </a:extLst>
          </p:cNvPr>
          <p:cNvSpPr/>
          <p:nvPr userDrawn="1"/>
        </p:nvSpPr>
        <p:spPr>
          <a:xfrm>
            <a:off x="619560" y="3922761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Chart Placeholder 29">
            <a:extLst>
              <a:ext uri="{FF2B5EF4-FFF2-40B4-BE49-F238E27FC236}">
                <a16:creationId xmlns:a16="http://schemas.microsoft.com/office/drawing/2014/main" id="{723BA05E-25E7-3F9D-983E-829090183AA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62001" y="4518074"/>
            <a:ext cx="4572000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110053" y="4518074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85A32338-BAB6-4726-8D22-FD43E52F67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583" y="1022111"/>
            <a:ext cx="11112500" cy="204311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400F6886-C8D6-44B8-948F-D7CE75251AF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7000" y="4075161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16150432-A0AF-49C2-964D-86F3E8EED06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00" y="4075161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1D691D44-903A-4F1D-9C7E-971F0C62905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27585" y="4081309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BA156332-BB39-437D-960A-74B6D006042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46585" y="4081309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0479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5943600" y="4014711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ABEA4A4D-FA27-A3F5-4225-AAD0C7E50AF4}"/>
              </a:ext>
            </a:extLst>
          </p:cNvPr>
          <p:cNvSpPr/>
          <p:nvPr userDrawn="1"/>
        </p:nvSpPr>
        <p:spPr>
          <a:xfrm>
            <a:off x="619560" y="3996758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Chart Placeholder 29">
            <a:extLst>
              <a:ext uri="{FF2B5EF4-FFF2-40B4-BE49-F238E27FC236}">
                <a16:creationId xmlns:a16="http://schemas.microsoft.com/office/drawing/2014/main" id="{723BA05E-25E7-3F9D-983E-829090183AA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62001" y="4592071"/>
            <a:ext cx="4572000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110053" y="4592071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85A32338-BAB6-4726-8D22-FD43E52F67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582" y="1022111"/>
            <a:ext cx="5327965" cy="2330689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30">
            <a:extLst>
              <a:ext uri="{FF2B5EF4-FFF2-40B4-BE49-F238E27FC236}">
                <a16:creationId xmlns:a16="http://schemas.microsoft.com/office/drawing/2014/main" id="{290A9769-E474-4B07-B573-4D7C6E9A81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43600" y="1022111"/>
            <a:ext cx="4911725" cy="227171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7409E572-9585-4DC6-A155-54AC0DCEE0F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7000" y="4149158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380EACE4-0AAD-465A-9F21-CBE2C9362C4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00" y="4149158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07181028-C194-4DA4-BDC7-22BC1956A21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27585" y="4155306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F70CA9EC-7DCD-4DC7-AB75-3001681EF31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46585" y="4155306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5363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5943600" y="4014711"/>
            <a:ext cx="4928988" cy="242316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ABEA4A4D-FA27-A3F5-4225-AAD0C7E50AF4}"/>
              </a:ext>
            </a:extLst>
          </p:cNvPr>
          <p:cNvSpPr/>
          <p:nvPr userDrawn="1"/>
        </p:nvSpPr>
        <p:spPr>
          <a:xfrm>
            <a:off x="619560" y="3996758"/>
            <a:ext cx="4928988" cy="242316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Chart Placeholder 29">
            <a:extLst>
              <a:ext uri="{FF2B5EF4-FFF2-40B4-BE49-F238E27FC236}">
                <a16:creationId xmlns:a16="http://schemas.microsoft.com/office/drawing/2014/main" id="{723BA05E-25E7-3F9D-983E-829090183AA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62001" y="4469832"/>
            <a:ext cx="4572000" cy="18288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110053" y="4469832"/>
            <a:ext cx="4518962" cy="18288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7409E572-9585-4DC6-A155-54AC0DCEE0F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10053" y="4139632"/>
            <a:ext cx="4518962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07181028-C194-4DA4-BDC7-22BC1956A21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62001" y="4139632"/>
            <a:ext cx="45720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Google Shape;617;p20">
            <a:extLst>
              <a:ext uri="{FF2B5EF4-FFF2-40B4-BE49-F238E27FC236}">
                <a16:creationId xmlns:a16="http://schemas.microsoft.com/office/drawing/2014/main" id="{169A61F7-7959-D401-3D93-A5E8D8670BC2}"/>
              </a:ext>
            </a:extLst>
          </p:cNvPr>
          <p:cNvSpPr/>
          <p:nvPr userDrawn="1"/>
        </p:nvSpPr>
        <p:spPr>
          <a:xfrm>
            <a:off x="619560" y="1157424"/>
            <a:ext cx="4928988" cy="242316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Chart Placeholder 29">
            <a:extLst>
              <a:ext uri="{FF2B5EF4-FFF2-40B4-BE49-F238E27FC236}">
                <a16:creationId xmlns:a16="http://schemas.microsoft.com/office/drawing/2014/main" id="{F16A8DC4-BC65-8DD6-42B3-5184A0383943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762001" y="1630498"/>
            <a:ext cx="4572000" cy="18288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5A8D788E-8CA2-8E2A-2838-886C05C1080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62001" y="1300298"/>
            <a:ext cx="45720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Google Shape;617;p20">
            <a:extLst>
              <a:ext uri="{FF2B5EF4-FFF2-40B4-BE49-F238E27FC236}">
                <a16:creationId xmlns:a16="http://schemas.microsoft.com/office/drawing/2014/main" id="{C0262466-99E0-2728-EB4A-F70032660E48}"/>
              </a:ext>
            </a:extLst>
          </p:cNvPr>
          <p:cNvSpPr/>
          <p:nvPr userDrawn="1"/>
        </p:nvSpPr>
        <p:spPr>
          <a:xfrm>
            <a:off x="5943600" y="1157424"/>
            <a:ext cx="4928988" cy="242316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Chart Placeholder 29">
            <a:extLst>
              <a:ext uri="{FF2B5EF4-FFF2-40B4-BE49-F238E27FC236}">
                <a16:creationId xmlns:a16="http://schemas.microsoft.com/office/drawing/2014/main" id="{61C2FF49-20B7-6EFD-FD35-E4AAE327A9EF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086041" y="1630498"/>
            <a:ext cx="4572000" cy="18288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1C05C220-3D96-04A3-C6F0-0CAA253C202E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086041" y="1300298"/>
            <a:ext cx="45720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78609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5943600" y="3249135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ABEA4A4D-FA27-A3F5-4225-AAD0C7E50AF4}"/>
              </a:ext>
            </a:extLst>
          </p:cNvPr>
          <p:cNvSpPr/>
          <p:nvPr userDrawn="1"/>
        </p:nvSpPr>
        <p:spPr>
          <a:xfrm>
            <a:off x="609600" y="3249135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Chart Placeholder 29">
            <a:extLst>
              <a:ext uri="{FF2B5EF4-FFF2-40B4-BE49-F238E27FC236}">
                <a16:creationId xmlns:a16="http://schemas.microsoft.com/office/drawing/2014/main" id="{723BA05E-25E7-3F9D-983E-829090183AA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52041" y="3844448"/>
            <a:ext cx="4572000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110053" y="3826495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85A32338-BAB6-4726-8D22-FD43E52F67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583" y="1022111"/>
            <a:ext cx="11112500" cy="204311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925340-9047-4FD7-B575-700CC10C350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52041" y="5659061"/>
            <a:ext cx="3590925" cy="744538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211685B0-7F38-4085-BE53-C64F6A1EA67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10053" y="5659061"/>
            <a:ext cx="3590925" cy="744538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C2A29AD2-C2B3-461D-B736-B352010D408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7000" y="3390261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CC67828-40A0-4558-BC39-5A6CECB6D91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00" y="3390261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5573CDDD-4C5F-4296-BD5B-9CBFEEDC8E0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27585" y="3396409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AC19320-CE42-446A-994F-9E947BFD374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46585" y="3396409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52615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5943600" y="3523153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ABEA4A4D-FA27-A3F5-4225-AAD0C7E50AF4}"/>
              </a:ext>
            </a:extLst>
          </p:cNvPr>
          <p:cNvSpPr/>
          <p:nvPr userDrawn="1"/>
        </p:nvSpPr>
        <p:spPr>
          <a:xfrm>
            <a:off x="5907741" y="1022111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Chart Placeholder 29">
            <a:extLst>
              <a:ext uri="{FF2B5EF4-FFF2-40B4-BE49-F238E27FC236}">
                <a16:creationId xmlns:a16="http://schemas.microsoft.com/office/drawing/2014/main" id="{723BA05E-25E7-3F9D-983E-829090183AA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134403" y="1583964"/>
            <a:ext cx="4572000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110053" y="4100513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85A32338-BAB6-4726-8D22-FD43E52F67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582" y="1022111"/>
            <a:ext cx="5327965" cy="2330689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20EEA8C4-C864-4150-BBD4-E9E91669670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7000" y="3657600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C3A8B55C-454A-4F1C-94DF-3CEBEA02DCD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00" y="3657600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F8B7DE57-2DCD-4A32-A35E-56E4126C3C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415766" y="1180659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FB9423D8-EE7D-45E4-95F0-DCC510CF819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46585" y="3663748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25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5943600" y="3967144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ABEA4A4D-FA27-A3F5-4225-AAD0C7E50AF4}"/>
              </a:ext>
            </a:extLst>
          </p:cNvPr>
          <p:cNvSpPr/>
          <p:nvPr userDrawn="1"/>
        </p:nvSpPr>
        <p:spPr>
          <a:xfrm>
            <a:off x="619560" y="3949191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Chart Placeholder 29">
            <a:extLst>
              <a:ext uri="{FF2B5EF4-FFF2-40B4-BE49-F238E27FC236}">
                <a16:creationId xmlns:a16="http://schemas.microsoft.com/office/drawing/2014/main" id="{723BA05E-25E7-3F9D-983E-829090183AA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62001" y="4544504"/>
            <a:ext cx="4572000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110053" y="4544504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85A32338-BAB6-4726-8D22-FD43E52F67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582" y="1022111"/>
            <a:ext cx="5327965" cy="2330689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30">
            <a:extLst>
              <a:ext uri="{FF2B5EF4-FFF2-40B4-BE49-F238E27FC236}">
                <a16:creationId xmlns:a16="http://schemas.microsoft.com/office/drawing/2014/main" id="{290A9769-E474-4B07-B573-4D7C6E9A81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43600" y="1022111"/>
            <a:ext cx="4911725" cy="227171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20EEA8C4-C864-4150-BBD4-E9E91669670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7000" y="4101591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C3A8B55C-454A-4F1C-94DF-3CEBEA02DCD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00" y="4101591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F8B7DE57-2DCD-4A32-A35E-56E4126C3C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27585" y="4107739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FB9423D8-EE7D-45E4-95F0-DCC510CF819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46585" y="4107739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94041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03E5A8E-A74C-23EE-73EC-84B0FBB10401}"/>
              </a:ext>
            </a:extLst>
          </p:cNvPr>
          <p:cNvSpPr/>
          <p:nvPr userDrawn="1"/>
        </p:nvSpPr>
        <p:spPr>
          <a:xfrm>
            <a:off x="4208308" y="3995354"/>
            <a:ext cx="3477977" cy="2020838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BBB62D49-D9E5-FD76-5FF4-37D86E151845}"/>
              </a:ext>
            </a:extLst>
          </p:cNvPr>
          <p:cNvSpPr/>
          <p:nvPr userDrawn="1"/>
        </p:nvSpPr>
        <p:spPr>
          <a:xfrm>
            <a:off x="8280285" y="3998744"/>
            <a:ext cx="3477977" cy="2020838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17;p20">
            <a:extLst>
              <a:ext uri="{FF2B5EF4-FFF2-40B4-BE49-F238E27FC236}">
                <a16:creationId xmlns:a16="http://schemas.microsoft.com/office/drawing/2014/main" id="{3AF70005-BAB2-0FA3-2062-4E94AD63B7A2}"/>
              </a:ext>
            </a:extLst>
          </p:cNvPr>
          <p:cNvSpPr/>
          <p:nvPr userDrawn="1"/>
        </p:nvSpPr>
        <p:spPr>
          <a:xfrm>
            <a:off x="220583" y="4018266"/>
            <a:ext cx="3477977" cy="2020838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Chart Placeholder 34">
            <a:extLst>
              <a:ext uri="{FF2B5EF4-FFF2-40B4-BE49-F238E27FC236}">
                <a16:creationId xmlns:a16="http://schemas.microsoft.com/office/drawing/2014/main" id="{888C4521-D524-A654-B3B0-FD323FFB72C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51862" y="4545483"/>
            <a:ext cx="3225253" cy="12827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38" name="Chart Placeholder 34">
            <a:extLst>
              <a:ext uri="{FF2B5EF4-FFF2-40B4-BE49-F238E27FC236}">
                <a16:creationId xmlns:a16="http://schemas.microsoft.com/office/drawing/2014/main" id="{58A06DEF-4B4E-F4F2-ECC5-95FFC7D4F2FC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4363212" y="4553052"/>
            <a:ext cx="3252480" cy="12827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39" name="Chart Placeholder 34">
            <a:extLst>
              <a:ext uri="{FF2B5EF4-FFF2-40B4-BE49-F238E27FC236}">
                <a16:creationId xmlns:a16="http://schemas.microsoft.com/office/drawing/2014/main" id="{67AEC6CD-891E-E038-B3C4-959562142758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443562" y="4553052"/>
            <a:ext cx="3262100" cy="12827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3AC23D-3ACC-4C77-9F89-B03845CF25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583" y="1022111"/>
            <a:ext cx="3477977" cy="204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5E39DD66-73C7-4FF8-AEF7-31D7F7F280C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744211" y="4122254"/>
            <a:ext cx="2819663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F378063E-0453-4630-8C2E-4F50525F858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63212" y="4122254"/>
            <a:ext cx="37015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1">
            <a:extLst>
              <a:ext uri="{FF2B5EF4-FFF2-40B4-BE49-F238E27FC236}">
                <a16:creationId xmlns:a16="http://schemas.microsoft.com/office/drawing/2014/main" id="{225824C6-715A-47A8-8DEC-09ADBA8FFF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25594" y="4116940"/>
            <a:ext cx="2788568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A55EA01-0114-4506-BBD1-CEDDC0A0E63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44594" y="4116940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D06B235B-8E5F-4A87-AE6C-9A36A72737D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814871" y="4120359"/>
            <a:ext cx="2819663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17">
            <a:extLst>
              <a:ext uri="{FF2B5EF4-FFF2-40B4-BE49-F238E27FC236}">
                <a16:creationId xmlns:a16="http://schemas.microsoft.com/office/drawing/2014/main" id="{B4719D2C-B973-4FB1-BAF2-75B1677A13C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33872" y="4120359"/>
            <a:ext cx="37015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0A65233F-BD6B-4058-8EF1-4F9F86A519C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208307" y="1022111"/>
            <a:ext cx="3477977" cy="204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DEAE5E52-5622-4235-90DE-1741C6BDB711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260494" y="1022110"/>
            <a:ext cx="3477977" cy="204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7770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Wayside Reformat_23Q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03E5A8E-A74C-23EE-73EC-84B0FBB10401}"/>
              </a:ext>
            </a:extLst>
          </p:cNvPr>
          <p:cNvSpPr/>
          <p:nvPr userDrawn="1"/>
        </p:nvSpPr>
        <p:spPr>
          <a:xfrm>
            <a:off x="4175638" y="3763954"/>
            <a:ext cx="3886200" cy="251460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17;p20">
            <a:extLst>
              <a:ext uri="{FF2B5EF4-FFF2-40B4-BE49-F238E27FC236}">
                <a16:creationId xmlns:a16="http://schemas.microsoft.com/office/drawing/2014/main" id="{3AF70005-BAB2-0FA3-2062-4E94AD63B7A2}"/>
              </a:ext>
            </a:extLst>
          </p:cNvPr>
          <p:cNvSpPr/>
          <p:nvPr userDrawn="1"/>
        </p:nvSpPr>
        <p:spPr>
          <a:xfrm>
            <a:off x="225154" y="3763954"/>
            <a:ext cx="3886200" cy="251460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Chart Placeholder 34">
            <a:extLst>
              <a:ext uri="{FF2B5EF4-FFF2-40B4-BE49-F238E27FC236}">
                <a16:creationId xmlns:a16="http://schemas.microsoft.com/office/drawing/2014/main" id="{888C4521-D524-A654-B3B0-FD323FFB72C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56434" y="4247094"/>
            <a:ext cx="3670668" cy="196596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38" name="Chart Placeholder 34">
            <a:extLst>
              <a:ext uri="{FF2B5EF4-FFF2-40B4-BE49-F238E27FC236}">
                <a16:creationId xmlns:a16="http://schemas.microsoft.com/office/drawing/2014/main" id="{58A06DEF-4B4E-F4F2-ECC5-95FFC7D4F2FC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4285366" y="4247094"/>
            <a:ext cx="3666744" cy="196596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5E39DD66-73C7-4FF8-AEF7-31D7F7F280C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37350" y="3865170"/>
            <a:ext cx="3300984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F378063E-0453-4630-8C2E-4F50525F858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267200" y="3865170"/>
            <a:ext cx="37015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1">
            <a:extLst>
              <a:ext uri="{FF2B5EF4-FFF2-40B4-BE49-F238E27FC236}">
                <a16:creationId xmlns:a16="http://schemas.microsoft.com/office/drawing/2014/main" id="{225824C6-715A-47A8-8DEC-09ADBA8FFF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30166" y="3865170"/>
            <a:ext cx="3296936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 marL="457200" indent="0">
              <a:buNone/>
              <a:defRPr sz="2000">
                <a:solidFill>
                  <a:srgbClr val="005E82"/>
                </a:solidFill>
              </a:defRPr>
            </a:lvl2pPr>
            <a:lvl3pPr marL="914400" indent="0">
              <a:buNone/>
              <a:defRPr sz="2000">
                <a:solidFill>
                  <a:srgbClr val="005E82"/>
                </a:solidFill>
              </a:defRPr>
            </a:lvl3pPr>
            <a:lvl4pPr marL="1371600" indent="0">
              <a:buNone/>
              <a:defRPr sz="2000">
                <a:solidFill>
                  <a:srgbClr val="005E82"/>
                </a:solidFill>
              </a:defRPr>
            </a:lvl4pPr>
            <a:lvl5pPr marL="1828800" indent="0">
              <a:buNone/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A55EA01-0114-4506-BBD1-CEDDC0A0E63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49166" y="3865170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Google Shape;617;p20">
            <a:extLst>
              <a:ext uri="{FF2B5EF4-FFF2-40B4-BE49-F238E27FC236}">
                <a16:creationId xmlns:a16="http://schemas.microsoft.com/office/drawing/2014/main" id="{7DD68EA7-586A-C65E-E08A-13B836BB9D99}"/>
              </a:ext>
            </a:extLst>
          </p:cNvPr>
          <p:cNvSpPr/>
          <p:nvPr userDrawn="1"/>
        </p:nvSpPr>
        <p:spPr>
          <a:xfrm>
            <a:off x="220583" y="990600"/>
            <a:ext cx="7791930" cy="251460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Chart Placeholder 34">
            <a:extLst>
              <a:ext uri="{FF2B5EF4-FFF2-40B4-BE49-F238E27FC236}">
                <a16:creationId xmlns:a16="http://schemas.microsoft.com/office/drawing/2014/main" id="{2EB58AE6-69D3-AAF7-205B-8E242FC4E8CF}"/>
              </a:ext>
            </a:extLst>
          </p:cNvPr>
          <p:cNvSpPr>
            <a:spLocks noGrp="1"/>
          </p:cNvSpPr>
          <p:nvPr>
            <p:ph type="chart" sz="quarter" idx="30"/>
          </p:nvPr>
        </p:nvSpPr>
        <p:spPr>
          <a:xfrm>
            <a:off x="351862" y="1460658"/>
            <a:ext cx="7586472" cy="1892142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5684839E-3D27-42D4-A311-64EE56B39B59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44594" y="1102266"/>
            <a:ext cx="759374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Google Shape;617;p20">
            <a:extLst>
              <a:ext uri="{FF2B5EF4-FFF2-40B4-BE49-F238E27FC236}">
                <a16:creationId xmlns:a16="http://schemas.microsoft.com/office/drawing/2014/main" id="{BD006E3A-90BA-C8FA-5024-F490E427E886}"/>
              </a:ext>
            </a:extLst>
          </p:cNvPr>
          <p:cNvSpPr/>
          <p:nvPr userDrawn="1"/>
        </p:nvSpPr>
        <p:spPr>
          <a:xfrm>
            <a:off x="8153400" y="3763954"/>
            <a:ext cx="3886200" cy="251460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Chart Placeholder 34">
            <a:extLst>
              <a:ext uri="{FF2B5EF4-FFF2-40B4-BE49-F238E27FC236}">
                <a16:creationId xmlns:a16="http://schemas.microsoft.com/office/drawing/2014/main" id="{93861173-11AC-F381-940A-8DE300EBD262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8263128" y="4247094"/>
            <a:ext cx="3666744" cy="196596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8" name="Content Placeholder 11">
            <a:extLst>
              <a:ext uri="{FF2B5EF4-FFF2-40B4-BE49-F238E27FC236}">
                <a16:creationId xmlns:a16="http://schemas.microsoft.com/office/drawing/2014/main" id="{6CB6BB1C-1B9F-5410-6674-C245A3068858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8615112" y="3865170"/>
            <a:ext cx="3300984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27E694EA-35AA-985F-F9DF-0EB3B19AF685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244962" y="3865170"/>
            <a:ext cx="37015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Google Shape;617;p20">
            <a:extLst>
              <a:ext uri="{FF2B5EF4-FFF2-40B4-BE49-F238E27FC236}">
                <a16:creationId xmlns:a16="http://schemas.microsoft.com/office/drawing/2014/main" id="{82FAEC69-D9BA-2D15-28F3-93743F357BD9}"/>
              </a:ext>
            </a:extLst>
          </p:cNvPr>
          <p:cNvSpPr/>
          <p:nvPr userDrawn="1"/>
        </p:nvSpPr>
        <p:spPr>
          <a:xfrm>
            <a:off x="8136017" y="990600"/>
            <a:ext cx="3886200" cy="251460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34">
            <a:extLst>
              <a:ext uri="{FF2B5EF4-FFF2-40B4-BE49-F238E27FC236}">
                <a16:creationId xmlns:a16="http://schemas.microsoft.com/office/drawing/2014/main" id="{B63EF88F-5D21-6AB3-4068-E5225EA765FD}"/>
              </a:ext>
            </a:extLst>
          </p:cNvPr>
          <p:cNvSpPr>
            <a:spLocks noGrp="1"/>
          </p:cNvSpPr>
          <p:nvPr>
            <p:ph type="chart" sz="quarter" idx="35"/>
          </p:nvPr>
        </p:nvSpPr>
        <p:spPr>
          <a:xfrm>
            <a:off x="8245745" y="1473740"/>
            <a:ext cx="3666744" cy="196596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32" name="Content Placeholder 11">
            <a:extLst>
              <a:ext uri="{FF2B5EF4-FFF2-40B4-BE49-F238E27FC236}">
                <a16:creationId xmlns:a16="http://schemas.microsoft.com/office/drawing/2014/main" id="{49697E8D-8459-EC84-2586-664F98A1DD38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8597729" y="1091816"/>
            <a:ext cx="3300984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17">
            <a:extLst>
              <a:ext uri="{FF2B5EF4-FFF2-40B4-BE49-F238E27FC236}">
                <a16:creationId xmlns:a16="http://schemas.microsoft.com/office/drawing/2014/main" id="{CD2C3D41-FF34-250D-ED52-454DE96F0494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8227579" y="1091816"/>
            <a:ext cx="37015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3285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bg>
      <p:bgPr>
        <a:solidFill>
          <a:srgbClr val="005E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C86AA0-8EA2-4680-AD7E-6D58CB377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0" y="5845463"/>
            <a:ext cx="1997075" cy="71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41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  <p15:guide id="2" pos="672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03E5A8E-A74C-23EE-73EC-84B0FBB10401}"/>
              </a:ext>
            </a:extLst>
          </p:cNvPr>
          <p:cNvSpPr/>
          <p:nvPr userDrawn="1"/>
        </p:nvSpPr>
        <p:spPr>
          <a:xfrm>
            <a:off x="4199346" y="3177488"/>
            <a:ext cx="3477977" cy="2020838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BBB62D49-D9E5-FD76-5FF4-37D86E151845}"/>
              </a:ext>
            </a:extLst>
          </p:cNvPr>
          <p:cNvSpPr/>
          <p:nvPr userDrawn="1"/>
        </p:nvSpPr>
        <p:spPr>
          <a:xfrm>
            <a:off x="8271323" y="3180878"/>
            <a:ext cx="3477977" cy="2020838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17;p20">
            <a:extLst>
              <a:ext uri="{FF2B5EF4-FFF2-40B4-BE49-F238E27FC236}">
                <a16:creationId xmlns:a16="http://schemas.microsoft.com/office/drawing/2014/main" id="{3AF70005-BAB2-0FA3-2062-4E94AD63B7A2}"/>
              </a:ext>
            </a:extLst>
          </p:cNvPr>
          <p:cNvSpPr/>
          <p:nvPr userDrawn="1"/>
        </p:nvSpPr>
        <p:spPr>
          <a:xfrm>
            <a:off x="211621" y="3200400"/>
            <a:ext cx="3477977" cy="2020838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Chart Placeholder 34">
            <a:extLst>
              <a:ext uri="{FF2B5EF4-FFF2-40B4-BE49-F238E27FC236}">
                <a16:creationId xmlns:a16="http://schemas.microsoft.com/office/drawing/2014/main" id="{888C4521-D524-A654-B3B0-FD323FFB72C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42900" y="3727617"/>
            <a:ext cx="3225253" cy="12827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38" name="Chart Placeholder 34">
            <a:extLst>
              <a:ext uri="{FF2B5EF4-FFF2-40B4-BE49-F238E27FC236}">
                <a16:creationId xmlns:a16="http://schemas.microsoft.com/office/drawing/2014/main" id="{58A06DEF-4B4E-F4F2-ECC5-95FFC7D4F2FC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4354250" y="3735186"/>
            <a:ext cx="3252480" cy="12827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39" name="Chart Placeholder 34">
            <a:extLst>
              <a:ext uri="{FF2B5EF4-FFF2-40B4-BE49-F238E27FC236}">
                <a16:creationId xmlns:a16="http://schemas.microsoft.com/office/drawing/2014/main" id="{67AEC6CD-891E-E038-B3C4-959562142758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434600" y="3735186"/>
            <a:ext cx="3262100" cy="12827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3AC23D-3ACC-4C77-9F89-B03845CF25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583" y="1022111"/>
            <a:ext cx="11112500" cy="204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BFA0B48B-3336-4565-BAD8-F8F4C50F3AB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4800" y="5334000"/>
            <a:ext cx="3260725" cy="77628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Content Placeholder 43">
            <a:extLst>
              <a:ext uri="{FF2B5EF4-FFF2-40B4-BE49-F238E27FC236}">
                <a16:creationId xmlns:a16="http://schemas.microsoft.com/office/drawing/2014/main" id="{E7002F03-F7F8-4DC2-A9FC-67BEBA94820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488575" y="5334000"/>
            <a:ext cx="3260725" cy="776288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                                  </a:t>
            </a:r>
          </a:p>
        </p:txBody>
      </p:sp>
      <p:sp>
        <p:nvSpPr>
          <p:cNvPr id="46" name="Content Placeholder 43">
            <a:extLst>
              <a:ext uri="{FF2B5EF4-FFF2-40B4-BE49-F238E27FC236}">
                <a16:creationId xmlns:a16="http://schemas.microsoft.com/office/drawing/2014/main" id="{9679FD79-F5B6-4693-A7D7-619F6CB4A2A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94187" y="5334000"/>
            <a:ext cx="3260725" cy="776288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1F58C63F-63EE-41D7-9F88-D3DA2789186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735249" y="3304388"/>
            <a:ext cx="2819663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C8B2683B-931A-4D65-AE6B-C83FED93BA9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54250" y="3304388"/>
            <a:ext cx="37015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1">
            <a:extLst>
              <a:ext uri="{FF2B5EF4-FFF2-40B4-BE49-F238E27FC236}">
                <a16:creationId xmlns:a16="http://schemas.microsoft.com/office/drawing/2014/main" id="{EC7F9C7B-9281-44C5-ADEB-FD3EDB67C78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16632" y="3299074"/>
            <a:ext cx="2788568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8D923345-5407-413D-9B62-4922F69E7FA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5632" y="3299074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72FE76BA-EAA7-410E-873B-5610872B2A3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805909" y="3302493"/>
            <a:ext cx="2819663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17">
            <a:extLst>
              <a:ext uri="{FF2B5EF4-FFF2-40B4-BE49-F238E27FC236}">
                <a16:creationId xmlns:a16="http://schemas.microsoft.com/office/drawing/2014/main" id="{F5BBEC6A-537D-41D0-880F-38518E3ECB9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24910" y="3302493"/>
            <a:ext cx="37015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55370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03E5A8E-A74C-23EE-73EC-84B0FBB10401}"/>
              </a:ext>
            </a:extLst>
          </p:cNvPr>
          <p:cNvSpPr/>
          <p:nvPr userDrawn="1"/>
        </p:nvSpPr>
        <p:spPr>
          <a:xfrm>
            <a:off x="4199346" y="3177488"/>
            <a:ext cx="3477977" cy="2020838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BBB62D49-D9E5-FD76-5FF4-37D86E151845}"/>
              </a:ext>
            </a:extLst>
          </p:cNvPr>
          <p:cNvSpPr/>
          <p:nvPr userDrawn="1"/>
        </p:nvSpPr>
        <p:spPr>
          <a:xfrm>
            <a:off x="8271323" y="3180878"/>
            <a:ext cx="3477977" cy="2020838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17;p20">
            <a:extLst>
              <a:ext uri="{FF2B5EF4-FFF2-40B4-BE49-F238E27FC236}">
                <a16:creationId xmlns:a16="http://schemas.microsoft.com/office/drawing/2014/main" id="{3AF70005-BAB2-0FA3-2062-4E94AD63B7A2}"/>
              </a:ext>
            </a:extLst>
          </p:cNvPr>
          <p:cNvSpPr/>
          <p:nvPr userDrawn="1"/>
        </p:nvSpPr>
        <p:spPr>
          <a:xfrm>
            <a:off x="211621" y="3200400"/>
            <a:ext cx="3477977" cy="2020838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Chart Placeholder 34">
            <a:extLst>
              <a:ext uri="{FF2B5EF4-FFF2-40B4-BE49-F238E27FC236}">
                <a16:creationId xmlns:a16="http://schemas.microsoft.com/office/drawing/2014/main" id="{888C4521-D524-A654-B3B0-FD323FFB72C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42900" y="3727617"/>
            <a:ext cx="3225253" cy="12827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38" name="Chart Placeholder 34">
            <a:extLst>
              <a:ext uri="{FF2B5EF4-FFF2-40B4-BE49-F238E27FC236}">
                <a16:creationId xmlns:a16="http://schemas.microsoft.com/office/drawing/2014/main" id="{58A06DEF-4B4E-F4F2-ECC5-95FFC7D4F2FC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4354250" y="3735186"/>
            <a:ext cx="3252480" cy="12827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39" name="Chart Placeholder 34">
            <a:extLst>
              <a:ext uri="{FF2B5EF4-FFF2-40B4-BE49-F238E27FC236}">
                <a16:creationId xmlns:a16="http://schemas.microsoft.com/office/drawing/2014/main" id="{67AEC6CD-891E-E038-B3C4-959562142758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434600" y="3735186"/>
            <a:ext cx="3262100" cy="12827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3AC23D-3ACC-4C77-9F89-B03845CF25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583" y="1022111"/>
            <a:ext cx="11112500" cy="204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BFA0B48B-3336-4565-BAD8-F8F4C50F3AB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4800" y="5334000"/>
            <a:ext cx="3260725" cy="77628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Content Placeholder 43">
            <a:extLst>
              <a:ext uri="{FF2B5EF4-FFF2-40B4-BE49-F238E27FC236}">
                <a16:creationId xmlns:a16="http://schemas.microsoft.com/office/drawing/2014/main" id="{E7002F03-F7F8-4DC2-A9FC-67BEBA94820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488575" y="5334000"/>
            <a:ext cx="3260725" cy="776288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                                  </a:t>
            </a:r>
          </a:p>
        </p:txBody>
      </p:sp>
      <p:sp>
        <p:nvSpPr>
          <p:cNvPr id="46" name="Content Placeholder 43">
            <a:extLst>
              <a:ext uri="{FF2B5EF4-FFF2-40B4-BE49-F238E27FC236}">
                <a16:creationId xmlns:a16="http://schemas.microsoft.com/office/drawing/2014/main" id="{9679FD79-F5B6-4693-A7D7-619F6CB4A2A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94187" y="5334000"/>
            <a:ext cx="3260725" cy="776288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9416A0FE-2C6D-48D2-898D-AA21C0C9B67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735249" y="3304388"/>
            <a:ext cx="2819663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1D5E9D19-3EDD-4058-90B6-C84DB4D5DDF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54250" y="3304388"/>
            <a:ext cx="37015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1">
            <a:extLst>
              <a:ext uri="{FF2B5EF4-FFF2-40B4-BE49-F238E27FC236}">
                <a16:creationId xmlns:a16="http://schemas.microsoft.com/office/drawing/2014/main" id="{EA82BF75-21C4-4B5F-8B01-D85C1A4DCA72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16632" y="3299074"/>
            <a:ext cx="2788568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16E1B7E9-336D-4B0A-B4C6-99B6F3C5A19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5632" y="3299074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F98A4A2B-EAF2-4BC7-8A2E-04B8713233ED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805909" y="3302493"/>
            <a:ext cx="2819663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17">
            <a:extLst>
              <a:ext uri="{FF2B5EF4-FFF2-40B4-BE49-F238E27FC236}">
                <a16:creationId xmlns:a16="http://schemas.microsoft.com/office/drawing/2014/main" id="{EAE7534E-3EB4-4287-8DDB-857CB8CF041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24910" y="3302493"/>
            <a:ext cx="37015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08392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DB76DFB2-AE71-B827-4415-40F0566680EF}"/>
              </a:ext>
            </a:extLst>
          </p:cNvPr>
          <p:cNvSpPr/>
          <p:nvPr userDrawn="1"/>
        </p:nvSpPr>
        <p:spPr>
          <a:xfrm>
            <a:off x="292216" y="1031802"/>
            <a:ext cx="6413384" cy="498778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35E07566-DD98-4AD4-895F-DBE84992A3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34200" y="1031802"/>
            <a:ext cx="4771462" cy="2783112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Google Shape;617;p20">
            <a:extLst>
              <a:ext uri="{FF2B5EF4-FFF2-40B4-BE49-F238E27FC236}">
                <a16:creationId xmlns:a16="http://schemas.microsoft.com/office/drawing/2014/main" id="{E0C749B4-5CEA-4465-8098-9720DEE45C1A}"/>
              </a:ext>
            </a:extLst>
          </p:cNvPr>
          <p:cNvSpPr/>
          <p:nvPr userDrawn="1"/>
        </p:nvSpPr>
        <p:spPr>
          <a:xfrm>
            <a:off x="6934200" y="3998744"/>
            <a:ext cx="4544777" cy="2020838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Chart Placeholder 34">
            <a:extLst>
              <a:ext uri="{FF2B5EF4-FFF2-40B4-BE49-F238E27FC236}">
                <a16:creationId xmlns:a16="http://schemas.microsoft.com/office/drawing/2014/main" id="{9464AB33-6EF4-4303-8A5C-288DF16A16E7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7163693" y="4553052"/>
            <a:ext cx="4262684" cy="12827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7C58AFC0-0D92-4495-A70C-C4367FAD2206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086600" y="4122889"/>
            <a:ext cx="483686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723624A-6E66-4500-8965-5677AA23E0EA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570286" y="4122888"/>
            <a:ext cx="3684538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C99716-F664-4704-9957-3F2FD7F61A2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85775" y="1219200"/>
            <a:ext cx="6067425" cy="4616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7396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gressive Poli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DB76DFB2-AE71-B827-4415-40F0566680EF}"/>
              </a:ext>
            </a:extLst>
          </p:cNvPr>
          <p:cNvSpPr/>
          <p:nvPr userDrawn="1"/>
        </p:nvSpPr>
        <p:spPr>
          <a:xfrm>
            <a:off x="2947447" y="1089920"/>
            <a:ext cx="6297105" cy="500991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C99716-F664-4704-9957-3F2FD7F61A2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203549" y="1235929"/>
            <a:ext cx="5784900" cy="47178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63067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gressive Poli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DB76DFB2-AE71-B827-4415-40F0566680EF}"/>
              </a:ext>
            </a:extLst>
          </p:cNvPr>
          <p:cNvSpPr/>
          <p:nvPr userDrawn="1"/>
        </p:nvSpPr>
        <p:spPr>
          <a:xfrm>
            <a:off x="257909" y="1200253"/>
            <a:ext cx="8581291" cy="4968368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C99716-F664-4704-9957-3F2FD7F61A2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54892" y="1935425"/>
            <a:ext cx="7987324" cy="4085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71391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15" name="Google Shape;617;p20">
            <a:extLst>
              <a:ext uri="{FF2B5EF4-FFF2-40B4-BE49-F238E27FC236}">
                <a16:creationId xmlns:a16="http://schemas.microsoft.com/office/drawing/2014/main" id="{1ADCE646-926D-4EBA-8D1F-D4BB34AFE6B2}"/>
              </a:ext>
            </a:extLst>
          </p:cNvPr>
          <p:cNvSpPr/>
          <p:nvPr userDrawn="1"/>
        </p:nvSpPr>
        <p:spPr>
          <a:xfrm>
            <a:off x="6349380" y="1080925"/>
            <a:ext cx="5513040" cy="509259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8187572D-1D59-401D-9BFB-3681A1FF1C61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580304" y="1270013"/>
            <a:ext cx="5215648" cy="4713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Google Shape;617;p20">
            <a:extLst>
              <a:ext uri="{FF2B5EF4-FFF2-40B4-BE49-F238E27FC236}">
                <a16:creationId xmlns:a16="http://schemas.microsoft.com/office/drawing/2014/main" id="{AAC8C81E-C6CF-48F0-A7DC-AA12BD270A5F}"/>
              </a:ext>
            </a:extLst>
          </p:cNvPr>
          <p:cNvSpPr/>
          <p:nvPr userDrawn="1"/>
        </p:nvSpPr>
        <p:spPr>
          <a:xfrm>
            <a:off x="372374" y="1080925"/>
            <a:ext cx="5513040" cy="509259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9E55F269-79C6-4C8E-A830-76AB497F7DDD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65934" y="1270013"/>
            <a:ext cx="5215648" cy="4713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78307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18" name="Google Shape;617;p20">
            <a:extLst>
              <a:ext uri="{FF2B5EF4-FFF2-40B4-BE49-F238E27FC236}">
                <a16:creationId xmlns:a16="http://schemas.microsoft.com/office/drawing/2014/main" id="{AAC8C81E-C6CF-48F0-A7DC-AA12BD270A5F}"/>
              </a:ext>
            </a:extLst>
          </p:cNvPr>
          <p:cNvSpPr/>
          <p:nvPr userDrawn="1"/>
        </p:nvSpPr>
        <p:spPr>
          <a:xfrm>
            <a:off x="215441" y="1628793"/>
            <a:ext cx="3870946" cy="4754627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9E55F269-79C6-4C8E-A830-76AB497F7DDD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09001" y="1740761"/>
            <a:ext cx="3518972" cy="3306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Google Shape;617;p20">
            <a:extLst>
              <a:ext uri="{FF2B5EF4-FFF2-40B4-BE49-F238E27FC236}">
                <a16:creationId xmlns:a16="http://schemas.microsoft.com/office/drawing/2014/main" id="{6A0C23A4-0F8A-4768-4D84-3B49B343B868}"/>
              </a:ext>
            </a:extLst>
          </p:cNvPr>
          <p:cNvSpPr/>
          <p:nvPr userDrawn="1"/>
        </p:nvSpPr>
        <p:spPr>
          <a:xfrm>
            <a:off x="4164926" y="1631376"/>
            <a:ext cx="3870946" cy="4752044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7F7ADBB9-D40C-3539-87F9-1FE97E9984D2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358486" y="1743344"/>
            <a:ext cx="3518972" cy="3306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Google Shape;617;p20">
            <a:extLst>
              <a:ext uri="{FF2B5EF4-FFF2-40B4-BE49-F238E27FC236}">
                <a16:creationId xmlns:a16="http://schemas.microsoft.com/office/drawing/2014/main" id="{0851840F-0FD6-E7EE-79D5-8393FC0814C7}"/>
              </a:ext>
            </a:extLst>
          </p:cNvPr>
          <p:cNvSpPr/>
          <p:nvPr userDrawn="1"/>
        </p:nvSpPr>
        <p:spPr>
          <a:xfrm>
            <a:off x="8114411" y="1650013"/>
            <a:ext cx="3870946" cy="474916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7E1BD4E7-27DF-18A4-327D-61288C22B2E8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307971" y="1761981"/>
            <a:ext cx="3518972" cy="3306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84169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18" name="Google Shape;617;p20">
            <a:extLst>
              <a:ext uri="{FF2B5EF4-FFF2-40B4-BE49-F238E27FC236}">
                <a16:creationId xmlns:a16="http://schemas.microsoft.com/office/drawing/2014/main" id="{AAC8C81E-C6CF-48F0-A7DC-AA12BD270A5F}"/>
              </a:ext>
            </a:extLst>
          </p:cNvPr>
          <p:cNvSpPr/>
          <p:nvPr userDrawn="1"/>
        </p:nvSpPr>
        <p:spPr>
          <a:xfrm>
            <a:off x="215439" y="1628793"/>
            <a:ext cx="5513832" cy="4754627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9E55F269-79C6-4C8E-A830-76AB497F7DDD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09000" y="1740761"/>
            <a:ext cx="5151397" cy="3306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Google Shape;617;p20">
            <a:extLst>
              <a:ext uri="{FF2B5EF4-FFF2-40B4-BE49-F238E27FC236}">
                <a16:creationId xmlns:a16="http://schemas.microsoft.com/office/drawing/2014/main" id="{0851840F-0FD6-E7EE-79D5-8393FC0814C7}"/>
              </a:ext>
            </a:extLst>
          </p:cNvPr>
          <p:cNvSpPr/>
          <p:nvPr userDrawn="1"/>
        </p:nvSpPr>
        <p:spPr>
          <a:xfrm>
            <a:off x="6462729" y="1634254"/>
            <a:ext cx="5513832" cy="474916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7E1BD4E7-27DF-18A4-327D-61288C22B2E8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638650" y="1761981"/>
            <a:ext cx="5188293" cy="3306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71323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15" name="Google Shape;617;p20">
            <a:extLst>
              <a:ext uri="{FF2B5EF4-FFF2-40B4-BE49-F238E27FC236}">
                <a16:creationId xmlns:a16="http://schemas.microsoft.com/office/drawing/2014/main" id="{1ADCE646-926D-4EBA-8D1F-D4BB34AFE6B2}"/>
              </a:ext>
            </a:extLst>
          </p:cNvPr>
          <p:cNvSpPr/>
          <p:nvPr userDrawn="1"/>
        </p:nvSpPr>
        <p:spPr>
          <a:xfrm>
            <a:off x="6349380" y="1080925"/>
            <a:ext cx="5513040" cy="5010487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8187572D-1D59-401D-9BFB-3681A1FF1C61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580304" y="1270013"/>
            <a:ext cx="5215648" cy="4637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Google Shape;617;p20">
            <a:extLst>
              <a:ext uri="{FF2B5EF4-FFF2-40B4-BE49-F238E27FC236}">
                <a16:creationId xmlns:a16="http://schemas.microsoft.com/office/drawing/2014/main" id="{AAC8C81E-C6CF-48F0-A7DC-AA12BD270A5F}"/>
              </a:ext>
            </a:extLst>
          </p:cNvPr>
          <p:cNvSpPr/>
          <p:nvPr userDrawn="1"/>
        </p:nvSpPr>
        <p:spPr>
          <a:xfrm>
            <a:off x="372374" y="3429000"/>
            <a:ext cx="5513040" cy="2662412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9E55F269-79C6-4C8E-A830-76AB497F7DDD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65934" y="3509605"/>
            <a:ext cx="5215648" cy="2397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43464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15" name="Google Shape;617;p20">
            <a:extLst>
              <a:ext uri="{FF2B5EF4-FFF2-40B4-BE49-F238E27FC236}">
                <a16:creationId xmlns:a16="http://schemas.microsoft.com/office/drawing/2014/main" id="{1ADCE646-926D-4EBA-8D1F-D4BB34AFE6B2}"/>
              </a:ext>
            </a:extLst>
          </p:cNvPr>
          <p:cNvSpPr/>
          <p:nvPr userDrawn="1"/>
        </p:nvSpPr>
        <p:spPr>
          <a:xfrm>
            <a:off x="6411370" y="1612092"/>
            <a:ext cx="5451049" cy="447932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8187572D-1D59-401D-9BFB-3681A1FF1C61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522668" y="1782778"/>
            <a:ext cx="5157001" cy="41458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6C78414-E975-82A3-6C54-37C1E196E51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29581" y="1553769"/>
            <a:ext cx="5683746" cy="45718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04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hart Placeholder 25">
            <a:extLst>
              <a:ext uri="{FF2B5EF4-FFF2-40B4-BE49-F238E27FC236}">
                <a16:creationId xmlns:a16="http://schemas.microsoft.com/office/drawing/2014/main" id="{7E7A54C7-435D-48C9-B4F7-45486038771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130367" y="1277552"/>
            <a:ext cx="3124200" cy="245624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Dashboard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7" name="Chart Placeholder 25">
            <a:extLst>
              <a:ext uri="{FF2B5EF4-FFF2-40B4-BE49-F238E27FC236}">
                <a16:creationId xmlns:a16="http://schemas.microsoft.com/office/drawing/2014/main" id="{5D8202F3-0054-48DA-A82E-C6CF27B3137A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632635" y="3795870"/>
            <a:ext cx="3124200" cy="2587550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Chart Placeholder 25">
            <a:extLst>
              <a:ext uri="{FF2B5EF4-FFF2-40B4-BE49-F238E27FC236}">
                <a16:creationId xmlns:a16="http://schemas.microsoft.com/office/drawing/2014/main" id="{4E57B173-E7DD-473A-9234-3E6175E4F7E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2130367" y="3790584"/>
            <a:ext cx="3124200" cy="2592836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Chart Placeholder 25">
            <a:extLst>
              <a:ext uri="{FF2B5EF4-FFF2-40B4-BE49-F238E27FC236}">
                <a16:creationId xmlns:a16="http://schemas.microsoft.com/office/drawing/2014/main" id="{F498BE05-F8CD-4851-B937-AAF0264D0BB7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632635" y="1277552"/>
            <a:ext cx="3124200" cy="245624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835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15" name="Google Shape;617;p20">
            <a:extLst>
              <a:ext uri="{FF2B5EF4-FFF2-40B4-BE49-F238E27FC236}">
                <a16:creationId xmlns:a16="http://schemas.microsoft.com/office/drawing/2014/main" id="{1ADCE646-926D-4EBA-8D1F-D4BB34AFE6B2}"/>
              </a:ext>
            </a:extLst>
          </p:cNvPr>
          <p:cNvSpPr/>
          <p:nvPr userDrawn="1"/>
        </p:nvSpPr>
        <p:spPr>
          <a:xfrm>
            <a:off x="5802767" y="1083502"/>
            <a:ext cx="6159312" cy="5010487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8187572D-1D59-401D-9BFB-3681A1FF1C61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968894" y="1376313"/>
            <a:ext cx="5827058" cy="4531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69959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15" name="Google Shape;617;p20">
            <a:extLst>
              <a:ext uri="{FF2B5EF4-FFF2-40B4-BE49-F238E27FC236}">
                <a16:creationId xmlns:a16="http://schemas.microsoft.com/office/drawing/2014/main" id="{1ADCE646-926D-4EBA-8D1F-D4BB34AFE6B2}"/>
              </a:ext>
            </a:extLst>
          </p:cNvPr>
          <p:cNvSpPr/>
          <p:nvPr userDrawn="1"/>
        </p:nvSpPr>
        <p:spPr>
          <a:xfrm>
            <a:off x="326938" y="1105566"/>
            <a:ext cx="6159312" cy="5010487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8187572D-1D59-401D-9BFB-3681A1FF1C61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93065" y="1398377"/>
            <a:ext cx="5827058" cy="4531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56871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15" name="Google Shape;617;p20">
            <a:extLst>
              <a:ext uri="{FF2B5EF4-FFF2-40B4-BE49-F238E27FC236}">
                <a16:creationId xmlns:a16="http://schemas.microsoft.com/office/drawing/2014/main" id="{1ADCE646-926D-4EBA-8D1F-D4BB34AFE6B2}"/>
              </a:ext>
            </a:extLst>
          </p:cNvPr>
          <p:cNvSpPr/>
          <p:nvPr userDrawn="1"/>
        </p:nvSpPr>
        <p:spPr>
          <a:xfrm>
            <a:off x="5802767" y="1083502"/>
            <a:ext cx="6159312" cy="5010487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8187572D-1D59-401D-9BFB-3681A1FF1C61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968894" y="1261321"/>
            <a:ext cx="5827058" cy="2297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Google Shape;617;p20">
            <a:extLst>
              <a:ext uri="{FF2B5EF4-FFF2-40B4-BE49-F238E27FC236}">
                <a16:creationId xmlns:a16="http://schemas.microsoft.com/office/drawing/2014/main" id="{AAC8C81E-C6CF-48F0-A7DC-AA12BD270A5F}"/>
              </a:ext>
            </a:extLst>
          </p:cNvPr>
          <p:cNvSpPr/>
          <p:nvPr userDrawn="1"/>
        </p:nvSpPr>
        <p:spPr>
          <a:xfrm>
            <a:off x="396048" y="3534462"/>
            <a:ext cx="5133483" cy="2559527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9E55F269-79C6-4C8E-A830-76AB497F7DDD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53922" y="3662636"/>
            <a:ext cx="2327301" cy="2305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20802CA7-F6B9-5C7D-ADCA-7C973AD65C7A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039097" y="3673423"/>
            <a:ext cx="2327301" cy="2305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77F51C75-3EFA-D2DA-1597-B20FFD5D9D5A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968894" y="3665670"/>
            <a:ext cx="5827058" cy="2297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346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DB76DFB2-AE71-B827-4415-40F0566680EF}"/>
              </a:ext>
            </a:extLst>
          </p:cNvPr>
          <p:cNvSpPr/>
          <p:nvPr userDrawn="1"/>
        </p:nvSpPr>
        <p:spPr>
          <a:xfrm>
            <a:off x="292216" y="1031802"/>
            <a:ext cx="6413384" cy="3311598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617;p20">
            <a:extLst>
              <a:ext uri="{FF2B5EF4-FFF2-40B4-BE49-F238E27FC236}">
                <a16:creationId xmlns:a16="http://schemas.microsoft.com/office/drawing/2014/main" id="{E0C749B4-5CEA-4465-8098-9720DEE45C1A}"/>
              </a:ext>
            </a:extLst>
          </p:cNvPr>
          <p:cNvSpPr/>
          <p:nvPr userDrawn="1"/>
        </p:nvSpPr>
        <p:spPr>
          <a:xfrm>
            <a:off x="292216" y="4530798"/>
            <a:ext cx="6413384" cy="2020838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Chart Placeholder 34">
            <a:extLst>
              <a:ext uri="{FF2B5EF4-FFF2-40B4-BE49-F238E27FC236}">
                <a16:creationId xmlns:a16="http://schemas.microsoft.com/office/drawing/2014/main" id="{9464AB33-6EF4-4303-8A5C-288DF16A16E7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433262" y="4726420"/>
            <a:ext cx="6119938" cy="1657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C99716-F664-4704-9957-3F2FD7F61A2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85775" y="1219200"/>
            <a:ext cx="6067425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Google Shape;617;p20">
            <a:extLst>
              <a:ext uri="{FF2B5EF4-FFF2-40B4-BE49-F238E27FC236}">
                <a16:creationId xmlns:a16="http://schemas.microsoft.com/office/drawing/2014/main" id="{B89A2804-18B3-46E0-948F-157CA416C0C4}"/>
              </a:ext>
            </a:extLst>
          </p:cNvPr>
          <p:cNvSpPr/>
          <p:nvPr userDrawn="1"/>
        </p:nvSpPr>
        <p:spPr>
          <a:xfrm>
            <a:off x="6934200" y="1025597"/>
            <a:ext cx="4953000" cy="3311597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Chart Placeholder 34">
            <a:extLst>
              <a:ext uri="{FF2B5EF4-FFF2-40B4-BE49-F238E27FC236}">
                <a16:creationId xmlns:a16="http://schemas.microsoft.com/office/drawing/2014/main" id="{38135871-E4CE-48D8-A82A-26898C069793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7086601" y="1117258"/>
            <a:ext cx="4619624" cy="15144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9" name="Chart Placeholder 34">
            <a:extLst>
              <a:ext uri="{FF2B5EF4-FFF2-40B4-BE49-F238E27FC236}">
                <a16:creationId xmlns:a16="http://schemas.microsoft.com/office/drawing/2014/main" id="{35FA59EE-F984-4753-8160-5B085DEA0864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7075246" y="2793577"/>
            <a:ext cx="4619624" cy="1397423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A88C73-E1D0-4D07-BBD4-AB5AD21FE022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934200" y="4530725"/>
            <a:ext cx="4953000" cy="1860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08932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66BBCDE4-3396-BE73-8248-3D908B5E3454}"/>
              </a:ext>
            </a:extLst>
          </p:cNvPr>
          <p:cNvSpPr/>
          <p:nvPr userDrawn="1"/>
        </p:nvSpPr>
        <p:spPr>
          <a:xfrm>
            <a:off x="685800" y="4114800"/>
            <a:ext cx="10972800" cy="2057400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DB76DFB2-AE71-B827-4415-40F0566680EF}"/>
              </a:ext>
            </a:extLst>
          </p:cNvPr>
          <p:cNvSpPr/>
          <p:nvPr userDrawn="1"/>
        </p:nvSpPr>
        <p:spPr>
          <a:xfrm>
            <a:off x="685800" y="1031802"/>
            <a:ext cx="7239000" cy="2827987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590F6968-86C9-0584-F3B8-81EB256C972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066800" y="1219200"/>
            <a:ext cx="6629400" cy="256857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7495FDC3-1E5A-D1F5-A41A-3C74F823E1FA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065919" y="4221956"/>
            <a:ext cx="10134600" cy="1843088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35E07566-DD98-4AD4-895F-DBE84992A3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77200" y="1031802"/>
            <a:ext cx="3581400" cy="302108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69200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</p:spTree>
    <p:extLst>
      <p:ext uri="{BB962C8B-B14F-4D97-AF65-F5344CB8AC3E}">
        <p14:creationId xmlns:p14="http://schemas.microsoft.com/office/powerpoint/2010/main" val="13267537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-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3625B79-EB17-ED0E-C6C7-7B0DAAC0F2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096000"/>
            <a:ext cx="1389252" cy="45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76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9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352800"/>
            <a:ext cx="9144000" cy="1655762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83B85E-720A-B245-8278-67F22EA36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680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5824D0E-07F0-814E-85D8-2298D1F4A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" y="6017982"/>
            <a:ext cx="1709928" cy="5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679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A8836F-5673-495F-80BF-12FD06E70720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57" y="0"/>
            <a:ext cx="12195313" cy="4892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0256" y="3962400"/>
            <a:ext cx="9359061" cy="142031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0257" y="5394956"/>
            <a:ext cx="6515079" cy="879933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05DFC99-6F86-6549-BE73-E817E7BBDA5B}"/>
              </a:ext>
            </a:extLst>
          </p:cNvPr>
          <p:cNvGrpSpPr/>
          <p:nvPr userDrawn="1"/>
        </p:nvGrpSpPr>
        <p:grpSpPr>
          <a:xfrm>
            <a:off x="0" y="2285999"/>
            <a:ext cx="12192000" cy="4572000"/>
            <a:chOff x="0" y="2285999"/>
            <a:chExt cx="12192000" cy="4572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53ED8B-9F44-1D47-957C-D51BADD6EB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285999"/>
              <a:ext cx="12192000" cy="4572000"/>
            </a:xfrm>
            <a:prstGeom prst="rect">
              <a:avLst/>
            </a:prstGeom>
          </p:spPr>
        </p:pic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D66BDFB-FC3C-F248-8261-0C4B0C7064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6000" y="5845463"/>
              <a:ext cx="1997075" cy="710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41146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rgbClr val="005E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C86AA0-8EA2-4680-AD7E-6D58CB377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0" y="5845463"/>
            <a:ext cx="1997075" cy="71027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11CE61E-10C6-3856-94E8-1A72F9C4F1F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3" b="20343"/>
          <a:stretch/>
        </p:blipFill>
        <p:spPr bwMode="auto">
          <a:xfrm>
            <a:off x="0" y="0"/>
            <a:ext cx="12192000" cy="495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train travels down the tracks&#10;&#10;Description automatically generated with medium confidence">
            <a:extLst>
              <a:ext uri="{FF2B5EF4-FFF2-40B4-BE49-F238E27FC236}">
                <a16:creationId xmlns:a16="http://schemas.microsoft.com/office/drawing/2014/main" id="{EA37D0C9-96EF-60E7-F794-D1048A30A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3" b="13707"/>
          <a:stretch/>
        </p:blipFill>
        <p:spPr>
          <a:xfrm>
            <a:off x="0" y="0"/>
            <a:ext cx="12192000" cy="495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88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  <p15:guide id="2" pos="67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Summary – 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35" name="Chart Placeholder 34">
            <a:extLst>
              <a:ext uri="{FF2B5EF4-FFF2-40B4-BE49-F238E27FC236}">
                <a16:creationId xmlns:a16="http://schemas.microsoft.com/office/drawing/2014/main" id="{6FEE7C80-A6F8-4EC9-B7AE-8A4B3B2FF58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0" y="914399"/>
            <a:ext cx="4562856" cy="3099816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Table Placeholder 36">
            <a:extLst>
              <a:ext uri="{FF2B5EF4-FFF2-40B4-BE49-F238E27FC236}">
                <a16:creationId xmlns:a16="http://schemas.microsoft.com/office/drawing/2014/main" id="{D771A0B9-300D-40C1-9F56-896C6ACE80A7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4944632" y="914399"/>
            <a:ext cx="7010400" cy="530731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319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005E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C86AA0-8EA2-4680-AD7E-6D58CB377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0" y="5845463"/>
            <a:ext cx="1997075" cy="71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81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0" userDrawn="1">
          <p15:clr>
            <a:srgbClr val="FBAE40"/>
          </p15:clr>
        </p15:guide>
        <p15:guide id="2" pos="672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-Column Split -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3802A86-044F-B140-80F8-98C06369BA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FDD3AA4-A899-9B45-BEEE-A1CF24FD7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3701874"/>
            <a:ext cx="5638800" cy="1648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4062673-3897-7446-9713-121CEBD1178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81000" y="3701873"/>
            <a:ext cx="5638800" cy="1648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5A98874-FEB0-45D0-9E89-548071B8F0F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288924" y="1081567"/>
            <a:ext cx="11614151" cy="1930914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47330E-6FD6-B188-E87D-885804F78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FA6D37-0E57-7FDE-C3E7-E01C75A65E8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85FDA0-307A-EAC5-B03D-AC91ABBA227B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</p:spTree>
    <p:extLst>
      <p:ext uri="{BB962C8B-B14F-4D97-AF65-F5344CB8AC3E}">
        <p14:creationId xmlns:p14="http://schemas.microsoft.com/office/powerpoint/2010/main" val="1000355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92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</p:spTree>
    <p:extLst>
      <p:ext uri="{BB962C8B-B14F-4D97-AF65-F5344CB8AC3E}">
        <p14:creationId xmlns:p14="http://schemas.microsoft.com/office/powerpoint/2010/main" val="24440688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-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1D190A-9A38-1846-A60F-B9AF20DA8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25" y="1367327"/>
            <a:ext cx="11614150" cy="42657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D12E39DF-1FFB-737E-38F4-38E1AFADC3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036" y="203279"/>
            <a:ext cx="1389252" cy="455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915891-897B-D0FA-F40A-6B797FA442F5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3361736-CD9E-22BB-CA15-BF9FF0233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rgbClr val="024480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7998A7-2273-7344-2DA9-120B72685CA8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</p:spTree>
    <p:extLst>
      <p:ext uri="{BB962C8B-B14F-4D97-AF65-F5344CB8AC3E}">
        <p14:creationId xmlns:p14="http://schemas.microsoft.com/office/powerpoint/2010/main" val="593561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92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Width -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367327"/>
            <a:ext cx="9144000" cy="42657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A5E1172-7A73-65BE-ABD1-6BA7FFC6F8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036" y="203279"/>
            <a:ext cx="1389252" cy="455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AD7915-3612-248C-EDF3-21C6B8933817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5C92BF-D24C-FAB8-8B46-E8591A2C6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rgbClr val="024480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FFC2EC-F245-6F69-C902-FCFC56710C20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</p:spTree>
    <p:extLst>
      <p:ext uri="{BB962C8B-B14F-4D97-AF65-F5344CB8AC3E}">
        <p14:creationId xmlns:p14="http://schemas.microsoft.com/office/powerpoint/2010/main" val="1418576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92">
          <p15:clr>
            <a:srgbClr val="FBAE40"/>
          </p15:clr>
        </p15:guide>
        <p15:guide id="5" pos="960">
          <p15:clr>
            <a:srgbClr val="FBAE40"/>
          </p15:clr>
        </p15:guide>
        <p15:guide id="6" pos="672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Split -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A1257ED-ADB1-9A4B-B784-F04C598161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925" y="1371603"/>
            <a:ext cx="5603875" cy="4571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2FC2C1C-B6B2-C343-ADEB-DE0EA3ADF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201" y="1371601"/>
            <a:ext cx="5603874" cy="45719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6EA4A0A4-266B-9F9F-5596-14DCEF76A2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036" y="203279"/>
            <a:ext cx="1389252" cy="455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CD65A9-C636-1B90-926D-B51B4736F43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6934BA-DBDF-F68C-9CAB-CF3CBB9875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rgbClr val="024480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C232C-3E40-BE89-AA8E-B99DA906690D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</p:spTree>
    <p:extLst>
      <p:ext uri="{BB962C8B-B14F-4D97-AF65-F5344CB8AC3E}">
        <p14:creationId xmlns:p14="http://schemas.microsoft.com/office/powerpoint/2010/main" val="4156374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92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Split -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FDD3AA4-A899-9B45-BEEE-A1CF24FD7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4035" y="1371601"/>
            <a:ext cx="3749040" cy="42519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6997BB4-0019-DE47-A9A3-2D826772DB6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221480" y="1371601"/>
            <a:ext cx="3749040" cy="42519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4062673-3897-7446-9713-121CEBD1178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288925" y="1371601"/>
            <a:ext cx="3749040" cy="42519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1758A0DA-AA77-0A72-338B-383C2B0515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036" y="203279"/>
            <a:ext cx="1389252" cy="455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E898EB-E7F0-A2F8-5D72-7310B5C7A0A7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5A6651-3BFC-345E-1A81-E3BC4FB80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rgbClr val="024480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2DF43-1C11-81F8-72F0-55600C009A2E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</p:spTree>
    <p:extLst>
      <p:ext uri="{BB962C8B-B14F-4D97-AF65-F5344CB8AC3E}">
        <p14:creationId xmlns:p14="http://schemas.microsoft.com/office/powerpoint/2010/main" val="3048150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92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Split -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98DC6D-867C-F94E-82DE-6D20838578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924" y="1371603"/>
            <a:ext cx="7686675" cy="4571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70D645C-12F3-BC4F-862B-9B0767BDF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4035" y="1371600"/>
            <a:ext cx="3749040" cy="4571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8C7E777C-E00E-0D72-95AD-00D438A2B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036" y="203279"/>
            <a:ext cx="1389252" cy="455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5210F-063B-B7B6-18B8-81A57994C5A3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264D2B-EB7A-9A2E-9EFE-05C84424D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rgbClr val="024480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019F41-2F3D-D129-5A34-0CA14A3F1EA0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</p:spTree>
    <p:extLst>
      <p:ext uri="{BB962C8B-B14F-4D97-AF65-F5344CB8AC3E}">
        <p14:creationId xmlns:p14="http://schemas.microsoft.com/office/powerpoint/2010/main" val="271051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92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3625B79-EB17-ED0E-C6C7-7B0DAAC0F2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6096000"/>
            <a:ext cx="1389252" cy="45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75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92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079C2602-D258-02AE-6264-A48ECF4B7DDC}"/>
              </a:ext>
            </a:extLst>
          </p:cNvPr>
          <p:cNvSpPr/>
          <p:nvPr userDrawn="1"/>
        </p:nvSpPr>
        <p:spPr>
          <a:xfrm>
            <a:off x="275280" y="935541"/>
            <a:ext cx="6141037" cy="5601767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30DD1E1B-5529-EC7D-6F5E-A9C96839CA11}"/>
              </a:ext>
            </a:extLst>
          </p:cNvPr>
          <p:cNvSpPr/>
          <p:nvPr userDrawn="1"/>
        </p:nvSpPr>
        <p:spPr>
          <a:xfrm>
            <a:off x="6523652" y="988979"/>
            <a:ext cx="5393068" cy="2555499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Chart Placeholder 57">
            <a:extLst>
              <a:ext uri="{FF2B5EF4-FFF2-40B4-BE49-F238E27FC236}">
                <a16:creationId xmlns:a16="http://schemas.microsoft.com/office/drawing/2014/main" id="{AC2250A5-FF88-78E6-157A-586769576B5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5560" y="1571212"/>
            <a:ext cx="3624902" cy="4235904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60" name="Chart Placeholder 54">
            <a:extLst>
              <a:ext uri="{FF2B5EF4-FFF2-40B4-BE49-F238E27FC236}">
                <a16:creationId xmlns:a16="http://schemas.microsoft.com/office/drawing/2014/main" id="{6659BB6D-C1C7-479E-A2D3-BE33561397A1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4713746" y="5168385"/>
            <a:ext cx="1467804" cy="1301082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63" name="Chart Placeholder 54">
            <a:extLst>
              <a:ext uri="{FF2B5EF4-FFF2-40B4-BE49-F238E27FC236}">
                <a16:creationId xmlns:a16="http://schemas.microsoft.com/office/drawing/2014/main" id="{B65E230A-20BE-4826-A4EA-9A4AEE73A2BA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713746" y="3786505"/>
            <a:ext cx="1467804" cy="1301082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64" name="Chart Placeholder 54">
            <a:extLst>
              <a:ext uri="{FF2B5EF4-FFF2-40B4-BE49-F238E27FC236}">
                <a16:creationId xmlns:a16="http://schemas.microsoft.com/office/drawing/2014/main" id="{820A92DF-60DC-4295-ADD1-9D4FB4F6F155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713746" y="2388082"/>
            <a:ext cx="1467804" cy="1301082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65" name="Chart Placeholder 54">
            <a:extLst>
              <a:ext uri="{FF2B5EF4-FFF2-40B4-BE49-F238E27FC236}">
                <a16:creationId xmlns:a16="http://schemas.microsoft.com/office/drawing/2014/main" id="{564C732A-E626-4714-9DDC-F62476FAD4C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713746" y="988979"/>
            <a:ext cx="1467804" cy="1301082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1" name="Chart Placeholder 70">
            <a:extLst>
              <a:ext uri="{FF2B5EF4-FFF2-40B4-BE49-F238E27FC236}">
                <a16:creationId xmlns:a16="http://schemas.microsoft.com/office/drawing/2014/main" id="{AE90FE3F-3D57-4E72-95CC-B8A900831D4D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705600" y="1165927"/>
            <a:ext cx="5105400" cy="2263073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8" name="Google Shape;617;p20">
            <a:extLst>
              <a:ext uri="{FF2B5EF4-FFF2-40B4-BE49-F238E27FC236}">
                <a16:creationId xmlns:a16="http://schemas.microsoft.com/office/drawing/2014/main" id="{32E153A7-AAF7-F3B7-23B3-AC195275C8D9}"/>
              </a:ext>
            </a:extLst>
          </p:cNvPr>
          <p:cNvSpPr/>
          <p:nvPr userDrawn="1"/>
        </p:nvSpPr>
        <p:spPr>
          <a:xfrm>
            <a:off x="6561766" y="3736424"/>
            <a:ext cx="5393068" cy="2555499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Chart Placeholder 70">
            <a:extLst>
              <a:ext uri="{FF2B5EF4-FFF2-40B4-BE49-F238E27FC236}">
                <a16:creationId xmlns:a16="http://schemas.microsoft.com/office/drawing/2014/main" id="{3C62BA95-15FC-3F33-5BCF-4FEE3CC3AEE3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667486" y="3882636"/>
            <a:ext cx="5105400" cy="2263073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43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617;p20">
            <a:extLst>
              <a:ext uri="{FF2B5EF4-FFF2-40B4-BE49-F238E27FC236}">
                <a16:creationId xmlns:a16="http://schemas.microsoft.com/office/drawing/2014/main" id="{F48837A0-7DE9-43CC-827E-ECB1DD476A89}"/>
              </a:ext>
            </a:extLst>
          </p:cNvPr>
          <p:cNvSpPr/>
          <p:nvPr userDrawn="1"/>
        </p:nvSpPr>
        <p:spPr>
          <a:xfrm>
            <a:off x="507945" y="838200"/>
            <a:ext cx="11408775" cy="5555773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able Placeholder 36">
            <a:extLst>
              <a:ext uri="{FF2B5EF4-FFF2-40B4-BE49-F238E27FC236}">
                <a16:creationId xmlns:a16="http://schemas.microsoft.com/office/drawing/2014/main" id="{5400ED95-A084-4E3F-B298-815CC6F6A21F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7443271" y="4044981"/>
            <a:ext cx="4368687" cy="2196592"/>
          </a:xfrm>
          <a:noFill/>
        </p:spPr>
        <p:txBody>
          <a:bodyPr vert="horz" lIns="0" tIns="45720" rIns="0" bIns="45720" rtlCol="0" anchor="b" anchorCtr="0">
            <a:norm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Table Placeholder 36">
            <a:extLst>
              <a:ext uri="{FF2B5EF4-FFF2-40B4-BE49-F238E27FC236}">
                <a16:creationId xmlns:a16="http://schemas.microsoft.com/office/drawing/2014/main" id="{714B6F17-E682-42BD-B50F-B0B7759945D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200057" y="4020805"/>
            <a:ext cx="4368686" cy="2196592"/>
          </a:xfrm>
          <a:noFill/>
        </p:spPr>
        <p:txBody>
          <a:bodyPr vert="horz" lIns="0" tIns="45720" rIns="0" bIns="45720" rtlCol="0" anchor="b" anchorCtr="0">
            <a:norm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" name="Table Placeholder 36">
            <a:extLst>
              <a:ext uri="{FF2B5EF4-FFF2-40B4-BE49-F238E27FC236}">
                <a16:creationId xmlns:a16="http://schemas.microsoft.com/office/drawing/2014/main" id="{90C10A65-33D9-4AFF-9EE7-168B01FD44D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7443271" y="1426454"/>
            <a:ext cx="4368687" cy="2196592"/>
          </a:xfrm>
          <a:noFill/>
        </p:spPr>
        <p:txBody>
          <a:bodyPr anchor="b" anchorCtr="0"/>
          <a:lstStyle/>
          <a:p>
            <a:endParaRPr lang="en-US"/>
          </a:p>
        </p:txBody>
      </p:sp>
      <p:sp>
        <p:nvSpPr>
          <p:cNvPr id="37" name="Table Placeholder 36">
            <a:extLst>
              <a:ext uri="{FF2B5EF4-FFF2-40B4-BE49-F238E27FC236}">
                <a16:creationId xmlns:a16="http://schemas.microsoft.com/office/drawing/2014/main" id="{D771A0B9-300D-40C1-9F56-896C6ACE80A7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200057" y="1402278"/>
            <a:ext cx="4368686" cy="2196592"/>
          </a:xfrm>
          <a:noFill/>
        </p:spPr>
        <p:txBody>
          <a:bodyPr vert="horz" lIns="0" tIns="45720" rIns="0" bIns="45720" rtlCol="0" anchor="b" anchorCtr="0">
            <a:norm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Summary – 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79D4F198-AFD2-4D07-9D8F-761A91000BA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895600" y="76199"/>
            <a:ext cx="5334000" cy="714597"/>
          </a:xfrm>
        </p:spPr>
        <p:txBody>
          <a:bodyPr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1CEB99-AD63-4CEA-AD15-8E8A1D6A8540}"/>
              </a:ext>
            </a:extLst>
          </p:cNvPr>
          <p:cNvSpPr txBox="1"/>
          <p:nvPr userDrawn="1"/>
        </p:nvSpPr>
        <p:spPr>
          <a:xfrm>
            <a:off x="1200057" y="928003"/>
            <a:ext cx="4368685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BETTER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9F328A-1A03-4BF7-BA29-61D2676674B8}"/>
              </a:ext>
            </a:extLst>
          </p:cNvPr>
          <p:cNvCxnSpPr/>
          <p:nvPr userDrawn="1"/>
        </p:nvCxnSpPr>
        <p:spPr>
          <a:xfrm flipV="1">
            <a:off x="457200" y="1156874"/>
            <a:ext cx="0" cy="5281722"/>
          </a:xfrm>
          <a:prstGeom prst="straightConnector1">
            <a:avLst/>
          </a:prstGeom>
          <a:ln>
            <a:solidFill>
              <a:srgbClr val="0244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6F50DF-F37E-48CA-A560-AD907C4C1C78}"/>
              </a:ext>
            </a:extLst>
          </p:cNvPr>
          <p:cNvCxnSpPr/>
          <p:nvPr userDrawn="1"/>
        </p:nvCxnSpPr>
        <p:spPr>
          <a:xfrm flipV="1">
            <a:off x="457200" y="6383420"/>
            <a:ext cx="11226855" cy="31000"/>
          </a:xfrm>
          <a:prstGeom prst="straightConnector1">
            <a:avLst/>
          </a:prstGeom>
          <a:ln>
            <a:solidFill>
              <a:srgbClr val="0244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27B3E1C-6B8C-45D8-AA4E-CFBF2E0BB43F}"/>
              </a:ext>
            </a:extLst>
          </p:cNvPr>
          <p:cNvSpPr txBox="1"/>
          <p:nvPr userDrawn="1"/>
        </p:nvSpPr>
        <p:spPr>
          <a:xfrm>
            <a:off x="609600" y="1357025"/>
            <a:ext cx="461665" cy="22418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MET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D649A1-1842-4C13-8EBF-CFFED2FFCA35}"/>
              </a:ext>
            </a:extLst>
          </p:cNvPr>
          <p:cNvSpPr txBox="1"/>
          <p:nvPr userDrawn="1"/>
        </p:nvSpPr>
        <p:spPr>
          <a:xfrm>
            <a:off x="609599" y="3975550"/>
            <a:ext cx="461665" cy="22418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NOT MET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EEB8C8-5D65-4E2B-8A49-522F5EA16BF9}"/>
              </a:ext>
            </a:extLst>
          </p:cNvPr>
          <p:cNvSpPr txBox="1"/>
          <p:nvPr userDrawn="1"/>
        </p:nvSpPr>
        <p:spPr>
          <a:xfrm>
            <a:off x="7443271" y="928003"/>
            <a:ext cx="4368685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WORSE</a:t>
            </a:r>
          </a:p>
        </p:txBody>
      </p:sp>
      <p:sp>
        <p:nvSpPr>
          <p:cNvPr id="35" name="Chart Placeholder 34">
            <a:extLst>
              <a:ext uri="{FF2B5EF4-FFF2-40B4-BE49-F238E27FC236}">
                <a16:creationId xmlns:a16="http://schemas.microsoft.com/office/drawing/2014/main" id="{6FEE7C80-A6F8-4EC9-B7AE-8A4B3B2FF58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156520" y="1418840"/>
            <a:ext cx="2582426" cy="4806169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A2395D-D725-4A9D-AF2A-9194BFE021C1}"/>
              </a:ext>
            </a:extLst>
          </p:cNvPr>
          <p:cNvSpPr txBox="1"/>
          <p:nvPr userDrawn="1"/>
        </p:nvSpPr>
        <p:spPr>
          <a:xfrm>
            <a:off x="2895601" y="6381236"/>
            <a:ext cx="397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648B"/>
                </a:solidFill>
              </a:rPr>
              <a:t>Change </a:t>
            </a:r>
            <a:r>
              <a:rPr lang="en-US" i="1">
                <a:solidFill>
                  <a:srgbClr val="00648B"/>
                </a:solidFill>
              </a:rPr>
              <a:t>from</a:t>
            </a:r>
            <a:r>
              <a:rPr lang="en-US">
                <a:solidFill>
                  <a:srgbClr val="00648B"/>
                </a:solidFill>
              </a:rPr>
              <a:t> previous quarter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7D1585-5C28-4C65-91D2-D5BD01398EA5}"/>
              </a:ext>
            </a:extLst>
          </p:cNvPr>
          <p:cNvSpPr txBox="1"/>
          <p:nvPr userDrawn="1"/>
        </p:nvSpPr>
        <p:spPr>
          <a:xfrm rot="16200000">
            <a:off x="-923058" y="2787132"/>
            <a:ext cx="2438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0648B"/>
                </a:solidFill>
              </a:rPr>
              <a:t>Goal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8A3253C3-310E-44CC-A799-CC1543D26935}"/>
              </a:ext>
            </a:extLst>
          </p:cNvPr>
          <p:cNvSpPr/>
          <p:nvPr userDrawn="1"/>
        </p:nvSpPr>
        <p:spPr>
          <a:xfrm>
            <a:off x="5156520" y="2362200"/>
            <a:ext cx="2615184" cy="261710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817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P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11" name="Google Shape;617;p20">
            <a:extLst>
              <a:ext uri="{FF2B5EF4-FFF2-40B4-BE49-F238E27FC236}">
                <a16:creationId xmlns:a16="http://schemas.microsoft.com/office/drawing/2014/main" id="{E0C749B4-5CEA-4465-8098-9720DEE45C1A}"/>
              </a:ext>
            </a:extLst>
          </p:cNvPr>
          <p:cNvSpPr/>
          <p:nvPr userDrawn="1"/>
        </p:nvSpPr>
        <p:spPr>
          <a:xfrm>
            <a:off x="218469" y="3704115"/>
            <a:ext cx="5791200" cy="2585931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5C051121-5386-F14C-20BD-CEA35EE2A004}"/>
              </a:ext>
            </a:extLst>
          </p:cNvPr>
          <p:cNvSpPr/>
          <p:nvPr userDrawn="1"/>
        </p:nvSpPr>
        <p:spPr>
          <a:xfrm>
            <a:off x="218470" y="931574"/>
            <a:ext cx="5791200" cy="2645597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35E07566-DD98-4AD4-895F-DBE84992A3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6295" y="1368957"/>
            <a:ext cx="5452397" cy="20574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2F0F9C9A-A1DD-3CE3-4D17-0B0A2ED7B09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87870" y="4106324"/>
            <a:ext cx="5452397" cy="20574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158CFE99-3402-86A8-FF5D-FDD3628EA1B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76295" y="1048282"/>
            <a:ext cx="5452397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2AFAD3A8-BB08-72C6-AEA8-2A5D76F04BA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87869" y="3785649"/>
            <a:ext cx="5452397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3119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2" name="Google Shape;617;p20">
            <a:extLst>
              <a:ext uri="{FF2B5EF4-FFF2-40B4-BE49-F238E27FC236}">
                <a16:creationId xmlns:a16="http://schemas.microsoft.com/office/drawing/2014/main" id="{9A0F5B70-47B5-02AD-F3F0-9E129F3EF16C}"/>
              </a:ext>
            </a:extLst>
          </p:cNvPr>
          <p:cNvSpPr/>
          <p:nvPr userDrawn="1"/>
        </p:nvSpPr>
        <p:spPr>
          <a:xfrm>
            <a:off x="236440" y="984665"/>
            <a:ext cx="6773960" cy="1733459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Chart Placeholder 29">
            <a:extLst>
              <a:ext uri="{FF2B5EF4-FFF2-40B4-BE49-F238E27FC236}">
                <a16:creationId xmlns:a16="http://schemas.microsoft.com/office/drawing/2014/main" id="{AD7EE50A-23AC-C246-FD6B-0AA956824DA4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419320" y="1395020"/>
            <a:ext cx="6349326" cy="1210067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4" name="Content Placeholder 11">
            <a:extLst>
              <a:ext uri="{FF2B5EF4-FFF2-40B4-BE49-F238E27FC236}">
                <a16:creationId xmlns:a16="http://schemas.microsoft.com/office/drawing/2014/main" id="{E00DB669-0F3E-200F-CAD7-C3625408FC8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19319" y="1048008"/>
            <a:ext cx="6349325" cy="300168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5B81C630-B3BA-47DD-625C-415B123B1937}"/>
              </a:ext>
            </a:extLst>
          </p:cNvPr>
          <p:cNvSpPr/>
          <p:nvPr userDrawn="1"/>
        </p:nvSpPr>
        <p:spPr>
          <a:xfrm>
            <a:off x="236440" y="2743366"/>
            <a:ext cx="6773960" cy="1733459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Chart Placeholder 29">
            <a:extLst>
              <a:ext uri="{FF2B5EF4-FFF2-40B4-BE49-F238E27FC236}">
                <a16:creationId xmlns:a16="http://schemas.microsoft.com/office/drawing/2014/main" id="{166D4AD2-AA77-39A8-65F9-59540B355224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419320" y="3153722"/>
            <a:ext cx="6349326" cy="1207008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A57515A9-F561-E6D2-54A4-01478643A377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19319" y="2806709"/>
            <a:ext cx="6349325" cy="300168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Google Shape;617;p20">
            <a:extLst>
              <a:ext uri="{FF2B5EF4-FFF2-40B4-BE49-F238E27FC236}">
                <a16:creationId xmlns:a16="http://schemas.microsoft.com/office/drawing/2014/main" id="{0CB66F78-8952-086C-BD41-816C490D53EC}"/>
              </a:ext>
            </a:extLst>
          </p:cNvPr>
          <p:cNvSpPr/>
          <p:nvPr userDrawn="1"/>
        </p:nvSpPr>
        <p:spPr>
          <a:xfrm>
            <a:off x="236440" y="4503495"/>
            <a:ext cx="6773960" cy="1733459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Chart Placeholder 29">
            <a:extLst>
              <a:ext uri="{FF2B5EF4-FFF2-40B4-BE49-F238E27FC236}">
                <a16:creationId xmlns:a16="http://schemas.microsoft.com/office/drawing/2014/main" id="{90D5EFEF-5E94-2333-53E6-DA2A9C6276DB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419320" y="4913851"/>
            <a:ext cx="6349326" cy="1207008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13C10929-03E6-AE43-E746-DC0DBBCA0449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19319" y="4566838"/>
            <a:ext cx="6349325" cy="300168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9032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079C2602-D258-02AE-6264-A48ECF4B7DDC}"/>
              </a:ext>
            </a:extLst>
          </p:cNvPr>
          <p:cNvSpPr/>
          <p:nvPr userDrawn="1"/>
        </p:nvSpPr>
        <p:spPr>
          <a:xfrm>
            <a:off x="275280" y="935541"/>
            <a:ext cx="6141037" cy="5601767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17;p20">
            <a:extLst>
              <a:ext uri="{FF2B5EF4-FFF2-40B4-BE49-F238E27FC236}">
                <a16:creationId xmlns:a16="http://schemas.microsoft.com/office/drawing/2014/main" id="{30DD1E1B-5529-EC7D-6F5E-A9C96839CA11}"/>
              </a:ext>
            </a:extLst>
          </p:cNvPr>
          <p:cNvSpPr/>
          <p:nvPr userDrawn="1"/>
        </p:nvSpPr>
        <p:spPr>
          <a:xfrm>
            <a:off x="6523652" y="988979"/>
            <a:ext cx="5393068" cy="5404994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Chart Placeholder 57">
            <a:extLst>
              <a:ext uri="{FF2B5EF4-FFF2-40B4-BE49-F238E27FC236}">
                <a16:creationId xmlns:a16="http://schemas.microsoft.com/office/drawing/2014/main" id="{AC2250A5-FF88-78E6-157A-586769576B5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5560" y="1571212"/>
            <a:ext cx="3624902" cy="4235904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60" name="Chart Placeholder 54">
            <a:extLst>
              <a:ext uri="{FF2B5EF4-FFF2-40B4-BE49-F238E27FC236}">
                <a16:creationId xmlns:a16="http://schemas.microsoft.com/office/drawing/2014/main" id="{6659BB6D-C1C7-479E-A2D3-BE33561397A1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4713746" y="5168385"/>
            <a:ext cx="1467804" cy="1301082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63" name="Chart Placeholder 54">
            <a:extLst>
              <a:ext uri="{FF2B5EF4-FFF2-40B4-BE49-F238E27FC236}">
                <a16:creationId xmlns:a16="http://schemas.microsoft.com/office/drawing/2014/main" id="{B65E230A-20BE-4826-A4EA-9A4AEE73A2BA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713746" y="3786505"/>
            <a:ext cx="1467804" cy="1301082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64" name="Chart Placeholder 54">
            <a:extLst>
              <a:ext uri="{FF2B5EF4-FFF2-40B4-BE49-F238E27FC236}">
                <a16:creationId xmlns:a16="http://schemas.microsoft.com/office/drawing/2014/main" id="{820A92DF-60DC-4295-ADD1-9D4FB4F6F155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713746" y="2388082"/>
            <a:ext cx="1467804" cy="1301082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65" name="Chart Placeholder 54">
            <a:extLst>
              <a:ext uri="{FF2B5EF4-FFF2-40B4-BE49-F238E27FC236}">
                <a16:creationId xmlns:a16="http://schemas.microsoft.com/office/drawing/2014/main" id="{564C732A-E626-4714-9DDC-F62476FAD4C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713746" y="988979"/>
            <a:ext cx="1467804" cy="1301082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1" name="Chart Placeholder 70">
            <a:extLst>
              <a:ext uri="{FF2B5EF4-FFF2-40B4-BE49-F238E27FC236}">
                <a16:creationId xmlns:a16="http://schemas.microsoft.com/office/drawing/2014/main" id="{AE90FE3F-3D57-4E72-95CC-B8A900831D4D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705600" y="1165927"/>
            <a:ext cx="5105400" cy="5082473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7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2AE769-8083-03C6-7C59-1339038BE44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anchor="ctr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   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05E3D-3D42-9257-5807-5625F85D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264D4-7B52-AEAC-DEC0-9E8A1707387F}"/>
              </a:ext>
            </a:extLst>
          </p:cNvPr>
          <p:cNvSpPr txBox="1"/>
          <p:nvPr userDrawn="1"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‹#›</a:t>
            </a:fld>
            <a:endParaRPr lang="en-US" sz="1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5B841-A4A3-ACF4-97DA-164E6720B7A4}"/>
              </a:ext>
            </a:extLst>
          </p:cNvPr>
          <p:cNvSpPr txBox="1"/>
          <p:nvPr userDrawn="1"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sp>
        <p:nvSpPr>
          <p:cNvPr id="2" name="Google Shape;617;p20">
            <a:extLst>
              <a:ext uri="{FF2B5EF4-FFF2-40B4-BE49-F238E27FC236}">
                <a16:creationId xmlns:a16="http://schemas.microsoft.com/office/drawing/2014/main" id="{139A38C1-6DEE-DC5D-DA20-B8940DA82465}"/>
              </a:ext>
            </a:extLst>
          </p:cNvPr>
          <p:cNvSpPr/>
          <p:nvPr userDrawn="1"/>
        </p:nvSpPr>
        <p:spPr>
          <a:xfrm>
            <a:off x="220583" y="3972424"/>
            <a:ext cx="4928988" cy="2271576"/>
          </a:xfrm>
          <a:prstGeom prst="roundRect">
            <a:avLst>
              <a:gd name="adj" fmla="val 5084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Chart Placeholder 29">
            <a:extLst>
              <a:ext uri="{FF2B5EF4-FFF2-40B4-BE49-F238E27FC236}">
                <a16:creationId xmlns:a16="http://schemas.microsoft.com/office/drawing/2014/main" id="{58948BD3-227E-BEBA-F124-C337310D1A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387036" y="4549784"/>
            <a:ext cx="4518962" cy="15716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85A32338-BAB6-4726-8D22-FD43E52F67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583" y="1022111"/>
            <a:ext cx="5113418" cy="2330689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30">
            <a:extLst>
              <a:ext uri="{FF2B5EF4-FFF2-40B4-BE49-F238E27FC236}">
                <a16:creationId xmlns:a16="http://schemas.microsoft.com/office/drawing/2014/main" id="{290A9769-E474-4B07-B573-4D7C6E9A81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43600" y="1022111"/>
            <a:ext cx="4911725" cy="227171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30">
            <a:extLst>
              <a:ext uri="{FF2B5EF4-FFF2-40B4-BE49-F238E27FC236}">
                <a16:creationId xmlns:a16="http://schemas.microsoft.com/office/drawing/2014/main" id="{A73807FB-BC2C-4E6F-9BF6-FAEC499907D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43600" y="3954865"/>
            <a:ext cx="4928988" cy="226980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51E401-E349-4147-897D-054EB98875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53983" y="4106871"/>
            <a:ext cx="3962400" cy="320675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E82"/>
                </a:solidFill>
              </a:defRPr>
            </a:lvl1pPr>
            <a:lvl2pPr>
              <a:defRPr sz="2000">
                <a:solidFill>
                  <a:srgbClr val="005E82"/>
                </a:solidFill>
              </a:defRPr>
            </a:lvl2pPr>
            <a:lvl3pPr>
              <a:defRPr sz="2000">
                <a:solidFill>
                  <a:srgbClr val="005E82"/>
                </a:solidFill>
              </a:defRPr>
            </a:lvl3pPr>
            <a:lvl4pPr>
              <a:defRPr sz="2000">
                <a:solidFill>
                  <a:srgbClr val="005E82"/>
                </a:solidFill>
              </a:defRPr>
            </a:lvl4pPr>
            <a:lvl5pPr>
              <a:defRPr sz="2000">
                <a:solidFill>
                  <a:srgbClr val="005E8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E6B935D-17F3-43EE-89DD-5793411B825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72983" y="4106871"/>
            <a:ext cx="381000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00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8925" y="164592"/>
            <a:ext cx="11614150" cy="120700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925" y="1371602"/>
            <a:ext cx="11614150" cy="4261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399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35" r:id="rId5"/>
    <p:sldLayoutId id="2147483759" r:id="rId6"/>
    <p:sldLayoutId id="2147483752" r:id="rId7"/>
    <p:sldLayoutId id="2147483739" r:id="rId8"/>
    <p:sldLayoutId id="2147483745" r:id="rId9"/>
    <p:sldLayoutId id="2147483764" r:id="rId10"/>
    <p:sldLayoutId id="2147483767" r:id="rId11"/>
    <p:sldLayoutId id="2147483780" r:id="rId12"/>
    <p:sldLayoutId id="2147483760" r:id="rId13"/>
    <p:sldLayoutId id="2147483768" r:id="rId14"/>
    <p:sldLayoutId id="2147483749" r:id="rId15"/>
    <p:sldLayoutId id="2147483755" r:id="rId16"/>
    <p:sldLayoutId id="2147483746" r:id="rId17"/>
    <p:sldLayoutId id="2147483748" r:id="rId18"/>
    <p:sldLayoutId id="2147483777" r:id="rId19"/>
    <p:sldLayoutId id="2147483754" r:id="rId20"/>
    <p:sldLayoutId id="2147483784" r:id="rId21"/>
    <p:sldLayoutId id="2147483761" r:id="rId22"/>
    <p:sldLayoutId id="2147483782" r:id="rId23"/>
    <p:sldLayoutId id="2147483772" r:id="rId24"/>
    <p:sldLayoutId id="2147483778" r:id="rId25"/>
    <p:sldLayoutId id="2147483771" r:id="rId26"/>
    <p:sldLayoutId id="2147483785" r:id="rId27"/>
    <p:sldLayoutId id="2147483781" r:id="rId28"/>
    <p:sldLayoutId id="2147483779" r:id="rId29"/>
    <p:sldLayoutId id="2147483770" r:id="rId30"/>
    <p:sldLayoutId id="2147483769" r:id="rId31"/>
    <p:sldLayoutId id="2147483728" r:id="rId32"/>
    <p:sldLayoutId id="2147483740" r:id="rId33"/>
    <p:sldLayoutId id="2147483788" r:id="rId34"/>
    <p:sldLayoutId id="2147483741" r:id="rId35"/>
    <p:sldLayoutId id="2147483756" r:id="rId36"/>
    <p:sldLayoutId id="2147483742" r:id="rId37"/>
    <p:sldLayoutId id="2147483732" r:id="rId38"/>
    <p:sldLayoutId id="2147483787" r:id="rId39"/>
    <p:sldLayoutId id="2147483744" r:id="rId40"/>
    <p:sldLayoutId id="2147483743" r:id="rId41"/>
    <p:sldLayoutId id="2147483733" r:id="rId42"/>
    <p:sldLayoutId id="2147483775" r:id="rId43"/>
    <p:sldLayoutId id="2147483786" r:id="rId44"/>
    <p:sldLayoutId id="2147483753" r:id="rId45"/>
    <p:sldLayoutId id="2147483762" r:id="rId46"/>
    <p:sldLayoutId id="2147483773" r:id="rId47"/>
    <p:sldLayoutId id="2147483757" r:id="rId48"/>
    <p:sldLayoutId id="2147483766" r:id="rId49"/>
    <p:sldLayoutId id="2147483765" r:id="rId50"/>
    <p:sldLayoutId id="2147483792" r:id="rId51"/>
    <p:sldLayoutId id="2147483774" r:id="rId52"/>
    <p:sldLayoutId id="2147483751" r:id="rId53"/>
    <p:sldLayoutId id="2147483750" r:id="rId54"/>
    <p:sldLayoutId id="2147483737" r:id="rId55"/>
    <p:sldLayoutId id="2147483738" r:id="rId56"/>
    <p:sldLayoutId id="2147483661" r:id="rId57"/>
    <p:sldLayoutId id="2147483673" r:id="rId58"/>
    <p:sldLayoutId id="2147483681" r:id="rId59"/>
    <p:sldLayoutId id="2147483720" r:id="rId60"/>
    <p:sldLayoutId id="2147483715" r:id="rId61"/>
    <p:sldLayoutId id="2147483721" r:id="rId62"/>
    <p:sldLayoutId id="2147483688" r:id="rId63"/>
    <p:sldLayoutId id="2147483690" r:id="rId64"/>
    <p:sldLayoutId id="2147483689" r:id="rId65"/>
    <p:sldLayoutId id="2147483686" r:id="rId66"/>
    <p:sldLayoutId id="2147483687" r:id="rId67"/>
    <p:sldLayoutId id="2147483674" r:id="rId68"/>
    <p:sldLayoutId id="2147483783" r:id="rId69"/>
    <p:sldLayoutId id="2147483789" r:id="rId70"/>
    <p:sldLayoutId id="2147483791" r:id="rId7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648">
          <p15:clr>
            <a:srgbClr val="F26B43"/>
          </p15:clr>
        </p15:guide>
        <p15:guide id="2" pos="7498">
          <p15:clr>
            <a:srgbClr val="F26B43"/>
          </p15:clr>
        </p15:guide>
        <p15:guide id="3" orient="horz" pos="192">
          <p15:clr>
            <a:srgbClr val="F26B43"/>
          </p15:clr>
        </p15:guide>
        <p15:guide id="4" orient="horz" pos="4128">
          <p15:clr>
            <a:srgbClr val="F26B43"/>
          </p15:clr>
        </p15:guide>
        <p15:guide id="5" pos="176">
          <p15:clr>
            <a:srgbClr val="F26B43"/>
          </p15:clr>
        </p15:guide>
        <p15:guide id="6" pos="5128">
          <p15:clr>
            <a:srgbClr val="F26B43"/>
          </p15:clr>
        </p15:guide>
        <p15:guide id="7" pos="5024">
          <p15:clr>
            <a:srgbClr val="F26B43"/>
          </p15:clr>
        </p15:guide>
        <p15:guide id="8" pos="25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2.png"/><Relationship Id="rId4" Type="http://schemas.openxmlformats.org/officeDocument/2006/relationships/chart" Target="../charts/char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8.xml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chart" Target="../charts/chart27.xml"/><Relationship Id="rId11" Type="http://schemas.openxmlformats.org/officeDocument/2006/relationships/image" Target="../media/image25.emf"/><Relationship Id="rId5" Type="http://schemas.openxmlformats.org/officeDocument/2006/relationships/chart" Target="../charts/chart26.xml"/><Relationship Id="rId10" Type="http://schemas.openxmlformats.org/officeDocument/2006/relationships/image" Target="../media/image24.emf"/><Relationship Id="rId4" Type="http://schemas.openxmlformats.org/officeDocument/2006/relationships/image" Target="../media/image22.png"/><Relationship Id="rId9" Type="http://schemas.openxmlformats.org/officeDocument/2006/relationships/chart" Target="../charts/chart29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14/relationships/chartEx" Target="../charts/chartEx5.xml"/><Relationship Id="rId3" Type="http://schemas.openxmlformats.org/officeDocument/2006/relationships/image" Target="../media/image26.png"/><Relationship Id="rId7" Type="http://schemas.openxmlformats.org/officeDocument/2006/relationships/image" Target="../media/image25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32.xml"/><Relationship Id="rId11" Type="http://schemas.openxmlformats.org/officeDocument/2006/relationships/image" Target="../media/image27.png"/><Relationship Id="rId5" Type="http://schemas.openxmlformats.org/officeDocument/2006/relationships/chart" Target="../charts/chart31.xml"/><Relationship Id="rId10" Type="http://schemas.openxmlformats.org/officeDocument/2006/relationships/chart" Target="../charts/chart33.xml"/><Relationship Id="rId4" Type="http://schemas.openxmlformats.org/officeDocument/2006/relationships/chart" Target="../charts/chart30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chart" Target="../charts/chart34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hart" Target="../charts/chart35.xm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2.png"/><Relationship Id="rId11" Type="http://schemas.openxmlformats.org/officeDocument/2006/relationships/image" Target="../media/image30.png"/><Relationship Id="rId5" Type="http://schemas.openxmlformats.org/officeDocument/2006/relationships/chart" Target="../charts/chart37.xml"/><Relationship Id="rId10" Type="http://schemas.openxmlformats.org/officeDocument/2006/relationships/image" Target="cid:D2A94AFF-3461-46CA-B97C-3746BFBF5628" TargetMode="External"/><Relationship Id="rId4" Type="http://schemas.openxmlformats.org/officeDocument/2006/relationships/chart" Target="../charts/chart36.xml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6" Type="http://schemas.openxmlformats.org/officeDocument/2006/relationships/chart" Target="../charts/chart39.xml"/><Relationship Id="rId5" Type="http://schemas.openxmlformats.org/officeDocument/2006/relationships/image" Target="../media/image27.png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31.emf"/><Relationship Id="rId4" Type="http://schemas.openxmlformats.org/officeDocument/2006/relationships/chart" Target="../charts/chart4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3.xml"/><Relationship Id="rId3" Type="http://schemas.openxmlformats.org/officeDocument/2006/relationships/image" Target="../media/image3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31.emf"/><Relationship Id="rId4" Type="http://schemas.openxmlformats.org/officeDocument/2006/relationships/chart" Target="../charts/char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5" Type="http://schemas.openxmlformats.org/officeDocument/2006/relationships/chart" Target="../charts/chart45.xml"/><Relationship Id="rId4" Type="http://schemas.openxmlformats.org/officeDocument/2006/relationships/chart" Target="../charts/chart4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7.xml"/><Relationship Id="rId3" Type="http://schemas.openxmlformats.org/officeDocument/2006/relationships/image" Target="../media/image33.png"/><Relationship Id="rId7" Type="http://schemas.openxmlformats.org/officeDocument/2006/relationships/chart" Target="../charts/chart4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microsoft.com/office/2014/relationships/chartEx" Target="../charts/chartEx6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9.xml"/><Relationship Id="rId3" Type="http://schemas.openxmlformats.org/officeDocument/2006/relationships/image" Target="../media/image24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microsoft.com/office/2014/relationships/chartEx" Target="../charts/chartEx7.xml"/><Relationship Id="rId5" Type="http://schemas.openxmlformats.org/officeDocument/2006/relationships/image" Target="../media/image12.png"/><Relationship Id="rId4" Type="http://schemas.openxmlformats.org/officeDocument/2006/relationships/chart" Target="../charts/chart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2.xml"/><Relationship Id="rId5" Type="http://schemas.openxmlformats.org/officeDocument/2006/relationships/chart" Target="../charts/chart51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2.png"/><Relationship Id="rId4" Type="http://schemas.openxmlformats.org/officeDocument/2006/relationships/chart" Target="../charts/chart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chart" Target="../charts/chart5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18/10/relationships/comments" Target="../comments/modernComment_1A5_CA105648.xml"/><Relationship Id="rId7" Type="http://schemas.microsoft.com/office/2014/relationships/chartEx" Target="../charts/chartEx8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58.xml"/><Relationship Id="rId11" Type="http://schemas.openxmlformats.org/officeDocument/2006/relationships/image" Target="../media/image27.png"/><Relationship Id="rId5" Type="http://schemas.openxmlformats.org/officeDocument/2006/relationships/chart" Target="../charts/chart57.xml"/><Relationship Id="rId10" Type="http://schemas.openxmlformats.org/officeDocument/2006/relationships/image" Target="../media/image39.png"/><Relationship Id="rId4" Type="http://schemas.openxmlformats.org/officeDocument/2006/relationships/image" Target="../media/image25.emf"/><Relationship Id="rId9" Type="http://schemas.microsoft.com/office/2014/relationships/chartEx" Target="../charts/chartEx9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14/relationships/chartEx" Target="../charts/chartEx11.xml"/><Relationship Id="rId3" Type="http://schemas.openxmlformats.org/officeDocument/2006/relationships/chart" Target="../charts/chart59.xm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microsoft.com/office/2014/relationships/chartEx" Target="../charts/chartEx10.xml"/><Relationship Id="rId5" Type="http://schemas.openxmlformats.org/officeDocument/2006/relationships/chart" Target="../charts/chart60.xml"/><Relationship Id="rId10" Type="http://schemas.openxmlformats.org/officeDocument/2006/relationships/image" Target="../media/image12.png"/><Relationship Id="rId4" Type="http://schemas.openxmlformats.org/officeDocument/2006/relationships/image" Target="../media/image15.emf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1.xml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5.emf"/><Relationship Id="rId4" Type="http://schemas.openxmlformats.org/officeDocument/2006/relationships/chart" Target="../charts/chart6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3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emf"/><Relationship Id="rId5" Type="http://schemas.openxmlformats.org/officeDocument/2006/relationships/image" Target="../media/image34.png"/><Relationship Id="rId4" Type="http://schemas.openxmlformats.org/officeDocument/2006/relationships/chart" Target="../charts/chart6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7.xml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8.xml"/><Relationship Id="rId6" Type="http://schemas.openxmlformats.org/officeDocument/2006/relationships/chart" Target="../charts/chart66.xml"/><Relationship Id="rId11" Type="http://schemas.openxmlformats.org/officeDocument/2006/relationships/image" Target="../media/image25.emf"/><Relationship Id="rId5" Type="http://schemas.openxmlformats.org/officeDocument/2006/relationships/image" Target="../media/image42.png"/><Relationship Id="rId10" Type="http://schemas.openxmlformats.org/officeDocument/2006/relationships/image" Target="../media/image12.png"/><Relationship Id="rId4" Type="http://schemas.openxmlformats.org/officeDocument/2006/relationships/chart" Target="../charts/chart65.xml"/><Relationship Id="rId9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png"/><Relationship Id="rId5" Type="http://schemas.openxmlformats.org/officeDocument/2006/relationships/image" Target="../media/image24.emf"/><Relationship Id="rId4" Type="http://schemas.openxmlformats.org/officeDocument/2006/relationships/chart" Target="../charts/chart6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0.xml"/><Relationship Id="rId3" Type="http://schemas.microsoft.com/office/2014/relationships/chartEx" Target="../charts/chartEx12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microsoft.com/office/2014/relationships/chartEx" Target="../charts/chartEx13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14/relationships/chartEx" Target="../charts/chartEx15.xml"/><Relationship Id="rId3" Type="http://schemas.microsoft.com/office/2014/relationships/chartEx" Target="../charts/chartEx14.xml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6" Type="http://schemas.openxmlformats.org/officeDocument/2006/relationships/chart" Target="../charts/chart71.xml"/><Relationship Id="rId5" Type="http://schemas.openxmlformats.org/officeDocument/2006/relationships/image" Target="../media/image12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0.png"/><Relationship Id="rId5" Type="http://schemas.microsoft.com/office/2014/relationships/chartEx" Target="../charts/chartEx16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2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2.png"/><Relationship Id="rId11" Type="http://schemas.openxmlformats.org/officeDocument/2006/relationships/chart" Target="../charts/chart9.xml"/><Relationship Id="rId5" Type="http://schemas.openxmlformats.org/officeDocument/2006/relationships/chart" Target="../charts/chart4.xml"/><Relationship Id="rId10" Type="http://schemas.openxmlformats.org/officeDocument/2006/relationships/chart" Target="../charts/chart8.xml"/><Relationship Id="rId4" Type="http://schemas.openxmlformats.org/officeDocument/2006/relationships/chart" Target="../charts/chart3.xml"/><Relationship Id="rId9" Type="http://schemas.openxmlformats.org/officeDocument/2006/relationships/chart" Target="../charts/char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3" Type="http://schemas.openxmlformats.org/officeDocument/2006/relationships/chart" Target="../charts/chart10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14/relationships/chartEx" Target="../charts/chartEx2.xml"/><Relationship Id="rId3" Type="http://schemas.microsoft.com/office/2014/relationships/chartEx" Target="../charts/chartEx1.xml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chart" Target="../charts/chart18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microsoft.com/office/2014/relationships/chartEx" Target="../charts/chartEx4.xml"/><Relationship Id="rId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microsoft.com/office/2014/relationships/chartEx" Target="../charts/chartEx3.xml"/><Relationship Id="rId9" Type="http://schemas.openxmlformats.org/officeDocument/2006/relationships/chart" Target="../charts/char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chart" Target="../charts/chart21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41AABD6-C08B-4426-8E8C-E1EEFA85468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85800" y="5991225"/>
            <a:ext cx="5143500" cy="485775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lnSpc>
                <a:spcPts val="1200"/>
              </a:lnSpc>
              <a:spcBef>
                <a:spcPts val="0"/>
              </a:spcBef>
              <a:buNone/>
            </a:pPr>
            <a:r>
              <a:rPr lang="en-US" sz="1200">
                <a:solidFill>
                  <a:srgbClr val="FFFFFF"/>
                </a:solidFill>
                <a:latin typeface="Hind"/>
                <a:cs typeface="Hind"/>
              </a:rPr>
              <a:t>Engineering &amp; Operations Committee</a:t>
            </a:r>
          </a:p>
          <a:p>
            <a:pPr marL="0" indent="0">
              <a:lnSpc>
                <a:spcPts val="1200"/>
              </a:lnSpc>
              <a:spcBef>
                <a:spcPts val="0"/>
              </a:spcBef>
              <a:buNone/>
            </a:pPr>
            <a:r>
              <a:rPr lang="en-US" sz="1200">
                <a:solidFill>
                  <a:srgbClr val="FFFFFF"/>
                </a:solidFill>
                <a:latin typeface="Hind"/>
                <a:cs typeface="Hind"/>
              </a:rPr>
              <a:t>November 16,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8B505-762A-46F1-BE22-E4726A5335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105400"/>
            <a:ext cx="212738" cy="39370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F1B90DD-2AFE-43EC-9834-8CA3E0D156B1}"/>
              </a:ext>
            </a:extLst>
          </p:cNvPr>
          <p:cNvSpPr txBox="1">
            <a:spLocks/>
          </p:cNvSpPr>
          <p:nvPr/>
        </p:nvSpPr>
        <p:spPr>
          <a:xfrm>
            <a:off x="593838" y="5130634"/>
            <a:ext cx="7711962" cy="88916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800"/>
              </a:lnSpc>
            </a:pPr>
            <a:r>
              <a:rPr lang="en-US" sz="2800">
                <a:solidFill>
                  <a:srgbClr val="FFFFFF"/>
                </a:solidFill>
                <a:latin typeface="Hind Light"/>
                <a:cs typeface="Hind Light"/>
              </a:rPr>
              <a:t>Quarterly Service Performance Review</a:t>
            </a:r>
          </a:p>
          <a:p>
            <a:pPr>
              <a:lnSpc>
                <a:spcPts val="2800"/>
              </a:lnSpc>
            </a:pPr>
            <a:r>
              <a:rPr lang="en-US" sz="2800">
                <a:solidFill>
                  <a:srgbClr val="FFFFFF"/>
                </a:solidFill>
                <a:latin typeface="Hind Light"/>
                <a:cs typeface="Hind Light"/>
              </a:rPr>
              <a:t>1st Quarter, FY24 (July- September 2023)</a:t>
            </a:r>
          </a:p>
        </p:txBody>
      </p:sp>
    </p:spTree>
    <p:extLst>
      <p:ext uri="{BB962C8B-B14F-4D97-AF65-F5344CB8AC3E}">
        <p14:creationId xmlns:p14="http://schemas.microsoft.com/office/powerpoint/2010/main" val="3662113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3999722-708A-444A-9C80-4AFA061B7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i="0" u="none" strike="noStrike">
                <a:effectLst/>
              </a:rPr>
              <a:t>  </a:t>
            </a:r>
            <a:endParaRPr lang="en-US" sz="38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3316CF-6317-9707-BAFA-B3460EE51CEB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Southbound Meets at MacArthur</a:t>
            </a:r>
          </a:p>
        </p:txBody>
      </p:sp>
      <p:sp>
        <p:nvSpPr>
          <p:cNvPr id="20" name="Content Placeholder 12">
            <a:extLst>
              <a:ext uri="{FF2B5EF4-FFF2-40B4-BE49-F238E27FC236}">
                <a16:creationId xmlns:a16="http://schemas.microsoft.com/office/drawing/2014/main" id="{D5D3A09F-86DD-441B-A3F2-3D8979824C9A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Northbound Meets at 19</a:t>
            </a:r>
            <a:r>
              <a:rPr lang="en-US" baseline="30000"/>
              <a:t>th</a:t>
            </a:r>
            <a:r>
              <a:rPr lang="en-US"/>
              <a:t> Street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10F28D6-6C41-4FCF-BC26-5BD2B1DC87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000"/>
              <a:t>A meet is considered successful when there is at least 20 seconds of overlap time for both trains at the timed transfer point</a:t>
            </a:r>
          </a:p>
          <a:p>
            <a:r>
              <a:rPr lang="en-US" sz="2000"/>
              <a:t>Timed Train Meets on the K-Line </a:t>
            </a:r>
            <a:r>
              <a:rPr lang="en-US" sz="2000" u="sng"/>
              <a:t>between the Yellow and Orange lines</a:t>
            </a:r>
            <a:r>
              <a:rPr lang="en-US" sz="2000"/>
              <a:t> occur as follows</a:t>
            </a:r>
          </a:p>
          <a:p>
            <a:pPr lvl="1"/>
            <a:r>
              <a:rPr lang="en-US" sz="1800" i="1" u="sng"/>
              <a:t>Northbound</a:t>
            </a:r>
            <a:r>
              <a:rPr lang="en-US" sz="1800" i="1"/>
              <a:t> trains meet at </a:t>
            </a:r>
            <a:r>
              <a:rPr lang="en-US" sz="1800" i="1" u="sng"/>
              <a:t>19</a:t>
            </a:r>
            <a:r>
              <a:rPr lang="en-US" sz="1800" i="1" u="sng" baseline="30000"/>
              <a:t>th</a:t>
            </a:r>
            <a:r>
              <a:rPr lang="en-US" sz="1800" i="1" u="sng"/>
              <a:t> Street</a:t>
            </a:r>
          </a:p>
          <a:p>
            <a:pPr lvl="1"/>
            <a:r>
              <a:rPr lang="en-US" sz="1800" i="1" u="sng"/>
              <a:t>Southbound</a:t>
            </a:r>
            <a:r>
              <a:rPr lang="en-US" sz="1800" i="1"/>
              <a:t> trains meet at </a:t>
            </a:r>
            <a:r>
              <a:rPr lang="en-US" sz="1800" i="1" u="sng"/>
              <a:t>MacArthur</a:t>
            </a:r>
          </a:p>
          <a:p>
            <a:endParaRPr lang="en-US" sz="180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E3EF4F-47B0-52A3-8EC3-D095E65F5C0F}"/>
              </a:ext>
            </a:extLst>
          </p:cNvPr>
          <p:cNvSpPr txBox="1">
            <a:spLocks/>
          </p:cNvSpPr>
          <p:nvPr/>
        </p:nvSpPr>
        <p:spPr>
          <a:xfrm>
            <a:off x="0" y="14868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Punctuality – Timed Train Meets</a:t>
            </a:r>
          </a:p>
        </p:txBody>
      </p:sp>
      <p:graphicFrame>
        <p:nvGraphicFramePr>
          <p:cNvPr id="16" name="Chart Placeholder 15">
            <a:extLst>
              <a:ext uri="{FF2B5EF4-FFF2-40B4-BE49-F238E27FC236}">
                <a16:creationId xmlns:a16="http://schemas.microsoft.com/office/drawing/2014/main" id="{3FF4CAAA-3761-161A-BD20-3816751F0035}"/>
              </a:ext>
            </a:extLst>
          </p:cNvPr>
          <p:cNvGraphicFramePr>
            <a:graphicFrameLocks noGrp="1"/>
          </p:cNvGraphicFramePr>
          <p:nvPr>
            <p:ph type="chart" sz="quarter" idx="24"/>
            <p:extLst>
              <p:ext uri="{D42A27DB-BD31-4B8C-83A1-F6EECF244321}">
                <p14:modId xmlns:p14="http://schemas.microsoft.com/office/powerpoint/2010/main" val="3290128767"/>
              </p:ext>
            </p:extLst>
          </p:nvPr>
        </p:nvGraphicFramePr>
        <p:xfrm>
          <a:off x="352425" y="3294063"/>
          <a:ext cx="5413375" cy="2784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Placeholder 20">
            <a:extLst>
              <a:ext uri="{FF2B5EF4-FFF2-40B4-BE49-F238E27FC236}">
                <a16:creationId xmlns:a16="http://schemas.microsoft.com/office/drawing/2014/main" id="{DD07B52D-649F-4FF0-B1E6-0D65C41D278D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4006879374"/>
              </p:ext>
            </p:extLst>
          </p:nvPr>
        </p:nvGraphicFramePr>
        <p:xfrm>
          <a:off x="6386513" y="3260725"/>
          <a:ext cx="5411787" cy="2817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481713-0238-F4BA-C845-4ABBEF5D3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19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906EF6FE-AE7B-43A3-8B0D-EC67F85DC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5634"/>
          </a:xfrm>
        </p:spPr>
        <p:txBody>
          <a:bodyPr>
            <a:normAutofit/>
          </a:bodyPr>
          <a:lstStyle/>
          <a:p>
            <a:r>
              <a:rPr lang="en-US"/>
              <a:t>  Summary – Railway Asset Availability</a:t>
            </a:r>
          </a:p>
        </p:txBody>
      </p:sp>
      <p:graphicFrame>
        <p:nvGraphicFramePr>
          <p:cNvPr id="14" name="Table Placeholder 13">
            <a:extLst>
              <a:ext uri="{FF2B5EF4-FFF2-40B4-BE49-F238E27FC236}">
                <a16:creationId xmlns:a16="http://schemas.microsoft.com/office/drawing/2014/main" id="{8CFBB9A4-B82D-4199-808C-3F32F599A0EC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3562920559"/>
              </p:ext>
            </p:extLst>
          </p:nvPr>
        </p:nvGraphicFramePr>
        <p:xfrm>
          <a:off x="4926013" y="914400"/>
          <a:ext cx="6796565" cy="5470271"/>
        </p:xfrm>
        <a:graphic>
          <a:graphicData uri="http://schemas.openxmlformats.org/drawingml/2006/table">
            <a:tbl>
              <a:tblPr/>
              <a:tblGrid>
                <a:gridCol w="461593">
                  <a:extLst>
                    <a:ext uri="{9D8B030D-6E8A-4147-A177-3AD203B41FA5}">
                      <a16:colId xmlns:a16="http://schemas.microsoft.com/office/drawing/2014/main" val="3593283246"/>
                    </a:ext>
                  </a:extLst>
                </a:gridCol>
                <a:gridCol w="2833230">
                  <a:extLst>
                    <a:ext uri="{9D8B030D-6E8A-4147-A177-3AD203B41FA5}">
                      <a16:colId xmlns:a16="http://schemas.microsoft.com/office/drawing/2014/main" val="2783322760"/>
                    </a:ext>
                  </a:extLst>
                </a:gridCol>
                <a:gridCol w="891352">
                  <a:extLst>
                    <a:ext uri="{9D8B030D-6E8A-4147-A177-3AD203B41FA5}">
                      <a16:colId xmlns:a16="http://schemas.microsoft.com/office/drawing/2014/main" val="516115929"/>
                    </a:ext>
                  </a:extLst>
                </a:gridCol>
                <a:gridCol w="891352">
                  <a:extLst>
                    <a:ext uri="{9D8B030D-6E8A-4147-A177-3AD203B41FA5}">
                      <a16:colId xmlns:a16="http://schemas.microsoft.com/office/drawing/2014/main" val="1614979418"/>
                    </a:ext>
                  </a:extLst>
                </a:gridCol>
                <a:gridCol w="1216910">
                  <a:extLst>
                    <a:ext uri="{9D8B030D-6E8A-4147-A177-3AD203B41FA5}">
                      <a16:colId xmlns:a16="http://schemas.microsoft.com/office/drawing/2014/main" val="3293788201"/>
                    </a:ext>
                  </a:extLst>
                </a:gridCol>
                <a:gridCol w="502128">
                  <a:extLst>
                    <a:ext uri="{9D8B030D-6E8A-4147-A177-3AD203B41FA5}">
                      <a16:colId xmlns:a16="http://schemas.microsoft.com/office/drawing/2014/main" val="3248178500"/>
                    </a:ext>
                  </a:extLst>
                </a:gridCol>
              </a:tblGrid>
              <a:tr h="41174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effectLst/>
                          <a:latin typeface="+mn-lt"/>
                        </a:rPr>
                        <a:t>Metric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effectLst/>
                          <a:latin typeface="+mn-lt"/>
                        </a:rPr>
                        <a:t>FY24 Q1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effectLst/>
                          <a:latin typeface="+mn-lt"/>
                        </a:rPr>
                        <a:t>Goal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effectLst/>
                          <a:latin typeface="+mn-lt"/>
                        </a:rPr>
                        <a:t>Change from FY23 Q4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074601"/>
                  </a:ext>
                </a:extLst>
              </a:tr>
              <a:tr h="471551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92D05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Track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0.87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0.30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(694.17%)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G Times (WN)"/>
                        </a:rPr>
                        <a:t>▼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228323"/>
                  </a:ext>
                </a:extLst>
              </a:tr>
              <a:tr h="294107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92D05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Traction Power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1.13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(81.28%)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G Times (WN)"/>
                        </a:rPr>
                        <a:t>▼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5026055"/>
                  </a:ext>
                </a:extLst>
              </a:tr>
              <a:tr h="294107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92D05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Wayside Train Control System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1.21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1.30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(27.01%)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92D050"/>
                          </a:solidFill>
                          <a:effectLst/>
                          <a:latin typeface="CG Times (WN)"/>
                        </a:rPr>
                        <a:t>▼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907829"/>
                  </a:ext>
                </a:extLst>
              </a:tr>
              <a:tr h="294107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92D05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Computer Control System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0.32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0.30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(8.98%)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G Times (WN)"/>
                        </a:rPr>
                        <a:t>▼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0530526"/>
                  </a:ext>
                </a:extLst>
              </a:tr>
              <a:tr h="294107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92D05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Transportation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0.57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0.50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43.79%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G Times (WN)"/>
                        </a:rPr>
                        <a:t>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580662"/>
                  </a:ext>
                </a:extLst>
              </a:tr>
              <a:tr h="294107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92D05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80808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200620"/>
                  </a:ext>
                </a:extLst>
              </a:tr>
              <a:tr h="294107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92D05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Vehicle MTBSD - (Hours)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12755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9600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44.22%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92D050"/>
                          </a:solidFill>
                          <a:effectLst/>
                          <a:latin typeface="CG Times (WN)"/>
                        </a:rPr>
                        <a:t>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084462"/>
                  </a:ext>
                </a:extLst>
              </a:tr>
              <a:tr h="294107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92D05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4 AM - Car Availability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637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581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(8.47%)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92D050"/>
                          </a:solidFill>
                          <a:effectLst/>
                          <a:latin typeface="CG Times (WN)"/>
                        </a:rPr>
                        <a:t>▼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8630"/>
                  </a:ext>
                </a:extLst>
              </a:tr>
              <a:tr h="294107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FF000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DMU - MDBF (Miles)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39420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28000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(57.79%)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92D050"/>
                          </a:solidFill>
                          <a:effectLst/>
                          <a:latin typeface="CG Times (WN)"/>
                        </a:rPr>
                        <a:t>▼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6234927"/>
                  </a:ext>
                </a:extLst>
              </a:tr>
              <a:tr h="294107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92D05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80808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662316"/>
                  </a:ext>
                </a:extLst>
              </a:tr>
              <a:tr h="294107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92D05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Elevators in Service - Station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98.7%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98.0%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0.05%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92D050"/>
                          </a:solidFill>
                          <a:effectLst/>
                          <a:latin typeface="CG Times (WN)"/>
                        </a:rPr>
                        <a:t>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6944250"/>
                  </a:ext>
                </a:extLst>
              </a:tr>
              <a:tr h="294107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FF000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Elevators in Service - Garage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99.7%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97.0%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(0.14%)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92D050"/>
                          </a:solidFill>
                          <a:effectLst/>
                          <a:latin typeface="CG Times (WN)"/>
                        </a:rPr>
                        <a:t>▼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369967"/>
                  </a:ext>
                </a:extLst>
              </a:tr>
              <a:tr h="294107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FF000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Escalators in Service - Street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97.5%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93.0%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1.91%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92D050"/>
                          </a:solidFill>
                          <a:effectLst/>
                          <a:latin typeface="CG Times (WN)"/>
                        </a:rPr>
                        <a:t>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382592"/>
                  </a:ext>
                </a:extLst>
              </a:tr>
              <a:tr h="294107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FF000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Escalators in Service - Platform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98.7%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96.0%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1.52%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92D050"/>
                          </a:solidFill>
                          <a:effectLst/>
                          <a:latin typeface="CG Times (WN)"/>
                        </a:rPr>
                        <a:t>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4931810"/>
                  </a:ext>
                </a:extLst>
              </a:tr>
              <a:tr h="294107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FF000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Automatic Fare Collection - Gates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99.3%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98.0%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(0.10%)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92D050"/>
                          </a:solidFill>
                          <a:effectLst/>
                          <a:latin typeface="CG Times (WN)"/>
                        </a:rPr>
                        <a:t>▼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7185731"/>
                  </a:ext>
                </a:extLst>
              </a:tr>
              <a:tr h="294107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FF000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Automatic Fare Collection - Vendors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99.0%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95.0%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(0.18%)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92D050"/>
                          </a:solidFill>
                          <a:effectLst/>
                          <a:latin typeface="CG Times (WN)"/>
                        </a:rPr>
                        <a:t>▼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38535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0F89B6C-50A9-4A55-889A-B8C206E876B3}"/>
              </a:ext>
            </a:extLst>
          </p:cNvPr>
          <p:cNvSpPr txBox="1"/>
          <p:nvPr/>
        </p:nvSpPr>
        <p:spPr>
          <a:xfrm>
            <a:off x="4870257" y="1290270"/>
            <a:ext cx="356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070C0"/>
                </a:solidFill>
              </a:rPr>
              <a:t>Wayside Equipment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35F951-47EA-4E20-96F2-F261816F71BD}"/>
              </a:ext>
            </a:extLst>
          </p:cNvPr>
          <p:cNvSpPr txBox="1"/>
          <p:nvPr/>
        </p:nvSpPr>
        <p:spPr>
          <a:xfrm>
            <a:off x="4926013" y="3059668"/>
            <a:ext cx="4630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070C0"/>
                </a:solidFill>
              </a:rPr>
              <a:t>Revenue Vehicle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C4119C-6B78-4EF0-890C-1348F4C1F6F2}"/>
              </a:ext>
            </a:extLst>
          </p:cNvPr>
          <p:cNvSpPr txBox="1"/>
          <p:nvPr/>
        </p:nvSpPr>
        <p:spPr>
          <a:xfrm>
            <a:off x="4926013" y="4261993"/>
            <a:ext cx="4630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070C0"/>
                </a:solidFill>
              </a:rPr>
              <a:t>Station Equipment </a:t>
            </a:r>
          </a:p>
        </p:txBody>
      </p:sp>
      <p:graphicFrame>
        <p:nvGraphicFramePr>
          <p:cNvPr id="12" name="Chart Placeholder 11">
            <a:extLst>
              <a:ext uri="{FF2B5EF4-FFF2-40B4-BE49-F238E27FC236}">
                <a16:creationId xmlns:a16="http://schemas.microsoft.com/office/drawing/2014/main" id="{66F51F3A-8BA9-4156-8359-36891FE91129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1434038133"/>
              </p:ext>
            </p:extLst>
          </p:nvPr>
        </p:nvGraphicFramePr>
        <p:xfrm>
          <a:off x="0" y="914400"/>
          <a:ext cx="4562475" cy="3100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5E70C1-C8AE-1188-FA1C-590C80375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6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5D25BB-4DAD-42B7-8154-B935988F1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graphicFrame>
        <p:nvGraphicFramePr>
          <p:cNvPr id="4" name="Chart Placeholder 31">
            <a:extLst>
              <a:ext uri="{FF2B5EF4-FFF2-40B4-BE49-F238E27FC236}">
                <a16:creationId xmlns:a16="http://schemas.microsoft.com/office/drawing/2014/main" id="{3B78FC47-8B2A-1021-04FC-BC337628E428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3488147964"/>
              </p:ext>
            </p:extLst>
          </p:nvPr>
        </p:nvGraphicFramePr>
        <p:xfrm>
          <a:off x="4867836" y="1111623"/>
          <a:ext cx="7090522" cy="5117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itle 5">
            <a:extLst>
              <a:ext uri="{FF2B5EF4-FFF2-40B4-BE49-F238E27FC236}">
                <a16:creationId xmlns:a16="http://schemas.microsoft.com/office/drawing/2014/main" id="{A61DC989-A60B-B2CC-C3BA-166AEB3E44B6}"/>
              </a:ext>
            </a:extLst>
          </p:cNvPr>
          <p:cNvSpPr txBox="1">
            <a:spLocks/>
          </p:cNvSpPr>
          <p:nvPr/>
        </p:nvSpPr>
        <p:spPr>
          <a:xfrm>
            <a:off x="0" y="30228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 Railway Asset Availability – Detail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0FD323E-2170-94E5-7C16-6A6B7846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5" name="Content Placeholder 34">
            <a:extLst>
              <a:ext uri="{FF2B5EF4-FFF2-40B4-BE49-F238E27FC236}">
                <a16:creationId xmlns:a16="http://schemas.microsoft.com/office/drawing/2014/main" id="{F127D514-70B4-295F-EB33-59A6D2E4B7D2}"/>
              </a:ext>
            </a:extLst>
          </p:cNvPr>
          <p:cNvSpPr txBox="1">
            <a:spLocks/>
          </p:cNvSpPr>
          <p:nvPr/>
        </p:nvSpPr>
        <p:spPr>
          <a:xfrm>
            <a:off x="493713" y="1120335"/>
            <a:ext cx="4466945" cy="509886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1214 Train delays for the quarter</a:t>
            </a:r>
            <a:endParaRPr lang="en-US" sz="1600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/>
            </a:endParaRPr>
          </a:p>
          <a:p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Rail Inspection Vehicle identified defects that required slow orders.</a:t>
            </a:r>
          </a:p>
          <a:p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Rail Detector found rail defects that required slow orders.</a:t>
            </a:r>
          </a:p>
          <a:p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Train Control experienced two switch failures and a false occupancy.</a:t>
            </a:r>
          </a:p>
          <a:p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Communication ICS to FIP failure on July 8th.</a:t>
            </a:r>
          </a:p>
          <a:p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Traction Power lost 3rd rail power on July 10th.</a:t>
            </a:r>
          </a:p>
          <a:p>
            <a:endParaRPr lang="en-US" sz="16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11029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11A3DA0-5DFA-ACB8-60E3-9F4D2EC2A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85" y="5726774"/>
            <a:ext cx="3532943" cy="357451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0C55BDC4-412E-98FB-1518-72FF23BE9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706" y="5530125"/>
            <a:ext cx="3530172" cy="498768"/>
          </a:xfrm>
          <a:prstGeom prst="rect">
            <a:avLst/>
          </a:prstGeom>
        </p:spPr>
      </p:pic>
      <p:graphicFrame>
        <p:nvGraphicFramePr>
          <p:cNvPr id="33" name="Chart Placeholder 18">
            <a:extLst>
              <a:ext uri="{FF2B5EF4-FFF2-40B4-BE49-F238E27FC236}">
                <a16:creationId xmlns:a16="http://schemas.microsoft.com/office/drawing/2014/main" id="{60BF11CB-0B6E-0B28-8EAA-A91BB7E4D5CC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3550425792"/>
              </p:ext>
            </p:extLst>
          </p:nvPr>
        </p:nvGraphicFramePr>
        <p:xfrm>
          <a:off x="6110288" y="4470400"/>
          <a:ext cx="4518025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1" name="Chart Placeholder 17">
            <a:extLst>
              <a:ext uri="{FF2B5EF4-FFF2-40B4-BE49-F238E27FC236}">
                <a16:creationId xmlns:a16="http://schemas.microsoft.com/office/drawing/2014/main" id="{9CB85C68-7914-E89B-ACC2-2FC773A854D0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3150635594"/>
              </p:ext>
            </p:extLst>
          </p:nvPr>
        </p:nvGraphicFramePr>
        <p:xfrm>
          <a:off x="762000" y="4470400"/>
          <a:ext cx="45720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A9AF7968-3113-C816-1AD4-9553B7E882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322" y="2420959"/>
            <a:ext cx="3566195" cy="773091"/>
          </a:xfrm>
          <a:prstGeom prst="rect">
            <a:avLst/>
          </a:prstGeom>
        </p:spPr>
      </p:pic>
      <p:graphicFrame>
        <p:nvGraphicFramePr>
          <p:cNvPr id="29" name="Chart Placeholder 14">
            <a:extLst>
              <a:ext uri="{FF2B5EF4-FFF2-40B4-BE49-F238E27FC236}">
                <a16:creationId xmlns:a16="http://schemas.microsoft.com/office/drawing/2014/main" id="{9CC67E53-45C9-6CD3-54F0-D55045C8F36D}"/>
              </a:ext>
            </a:extLst>
          </p:cNvPr>
          <p:cNvGraphicFramePr>
            <a:graphicFrameLocks noGrp="1"/>
          </p:cNvGraphicFramePr>
          <p:nvPr>
            <p:ph type="chart" sz="quarter" idx="24"/>
            <p:extLst>
              <p:ext uri="{D42A27DB-BD31-4B8C-83A1-F6EECF244321}">
                <p14:modId xmlns:p14="http://schemas.microsoft.com/office/powerpoint/2010/main" val="4153558496"/>
              </p:ext>
            </p:extLst>
          </p:nvPr>
        </p:nvGraphicFramePr>
        <p:xfrm>
          <a:off x="6086475" y="1630363"/>
          <a:ext cx="45720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14648EDB-1154-64A7-2758-51427DC84A63}"/>
              </a:ext>
            </a:extLst>
          </p:cNvPr>
          <p:cNvSpPr/>
          <p:nvPr/>
        </p:nvSpPr>
        <p:spPr>
          <a:xfrm>
            <a:off x="1533959" y="2938753"/>
            <a:ext cx="3606366" cy="255297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5DF7F8BE-F25B-D33B-CD43-29117E686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Wayside Equipment – Delayed Trains by System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C520E56-BC69-2878-A079-17427E69B8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391275" y="4139632"/>
            <a:ext cx="4237740" cy="320675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Wayside Computer Control System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B8B3C9E-574D-2338-9B5D-43F6E1E3E84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066799" y="4139632"/>
            <a:ext cx="4267201" cy="32067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Traction Power System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FE6A2E8-BA0C-1784-3A1F-D32A196C225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066800" y="1300298"/>
            <a:ext cx="4406900" cy="32067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Track System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540CF693-AD96-9E56-D178-E0DC18E462D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93581" y="1300298"/>
            <a:ext cx="4264459" cy="32067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Wayside Train Control System</a:t>
            </a:r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26" name="Chart Placeholder 18">
            <a:extLst>
              <a:ext uri="{FF2B5EF4-FFF2-40B4-BE49-F238E27FC236}">
                <a16:creationId xmlns:a16="http://schemas.microsoft.com/office/drawing/2014/main" id="{5B6D5AB0-0361-C24B-215C-9E7777E8EBB3}"/>
              </a:ext>
            </a:extLst>
          </p:cNvPr>
          <p:cNvGraphicFramePr>
            <a:graphicFrameLocks noGrp="1"/>
          </p:cNvGraphicFramePr>
          <p:nvPr>
            <p:ph type="chart" sz="quarter" idx="22"/>
            <p:extLst>
              <p:ext uri="{D42A27DB-BD31-4B8C-83A1-F6EECF244321}">
                <p14:modId xmlns:p14="http://schemas.microsoft.com/office/powerpoint/2010/main" val="1058823375"/>
              </p:ext>
            </p:extLst>
          </p:nvPr>
        </p:nvGraphicFramePr>
        <p:xfrm>
          <a:off x="762000" y="1630363"/>
          <a:ext cx="45720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8" name="Content Placeholder 35">
            <a:extLst>
              <a:ext uri="{FF2B5EF4-FFF2-40B4-BE49-F238E27FC236}">
                <a16:creationId xmlns:a16="http://schemas.microsoft.com/office/drawing/2014/main" id="{D3CF5BAB-28A0-1C89-608B-D5B3B6BCAB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1327285"/>
            <a:ext cx="304800" cy="266700"/>
          </a:xfrm>
          <a:prstGeom prst="rect">
            <a:avLst/>
          </a:prstGeom>
        </p:spPr>
      </p:pic>
      <p:pic>
        <p:nvPicPr>
          <p:cNvPr id="30" name="Content Placeholder 43">
            <a:extLst>
              <a:ext uri="{FF2B5EF4-FFF2-40B4-BE49-F238E27FC236}">
                <a16:creationId xmlns:a16="http://schemas.microsoft.com/office/drawing/2014/main" id="{03AEC693-BB62-F9C5-3236-DF36E55012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6475" y="1327420"/>
            <a:ext cx="304800" cy="266700"/>
          </a:xfrm>
          <a:prstGeom prst="rect">
            <a:avLst/>
          </a:prstGeom>
        </p:spPr>
      </p:pic>
      <p:pic>
        <p:nvPicPr>
          <p:cNvPr id="32" name="Content Placeholder 35">
            <a:extLst>
              <a:ext uri="{FF2B5EF4-FFF2-40B4-BE49-F238E27FC236}">
                <a16:creationId xmlns:a16="http://schemas.microsoft.com/office/drawing/2014/main" id="{78555465-564E-5E33-AD1E-C64EADE72B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999" y="4165167"/>
            <a:ext cx="304800" cy="266700"/>
          </a:xfrm>
          <a:prstGeom prst="rect">
            <a:avLst/>
          </a:prstGeom>
        </p:spPr>
      </p:pic>
      <p:pic>
        <p:nvPicPr>
          <p:cNvPr id="34" name="Content Placeholder 35">
            <a:extLst>
              <a:ext uri="{FF2B5EF4-FFF2-40B4-BE49-F238E27FC236}">
                <a16:creationId xmlns:a16="http://schemas.microsoft.com/office/drawing/2014/main" id="{E6539F86-39E5-A2A7-BEAA-2DDB1B80F4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4165167"/>
            <a:ext cx="304800" cy="266700"/>
          </a:xfrm>
          <a:prstGeom prst="rect">
            <a:avLst/>
          </a:prstGeom>
        </p:spPr>
      </p:pic>
      <p:pic>
        <p:nvPicPr>
          <p:cNvPr id="49" name="Picture 4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7555688-9A33-18A4-842C-EBDD4775D6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79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, rectangle&#10;&#10;Description automatically generated">
            <a:extLst>
              <a:ext uri="{FF2B5EF4-FFF2-40B4-BE49-F238E27FC236}">
                <a16:creationId xmlns:a16="http://schemas.microsoft.com/office/drawing/2014/main" id="{2B51BD5B-E104-1785-30AE-861EBC0DE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610" y="4435483"/>
            <a:ext cx="3433190" cy="1169335"/>
          </a:xfrm>
          <a:prstGeom prst="rect">
            <a:avLst/>
          </a:prstGeom>
        </p:spPr>
      </p:pic>
      <p:graphicFrame>
        <p:nvGraphicFramePr>
          <p:cNvPr id="29" name="Chart Placeholder 21">
            <a:extLst>
              <a:ext uri="{FF2B5EF4-FFF2-40B4-BE49-F238E27FC236}">
                <a16:creationId xmlns:a16="http://schemas.microsoft.com/office/drawing/2014/main" id="{9EFD41AD-DC5C-C8F7-4827-0EE190D9B421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1461731658"/>
              </p:ext>
            </p:extLst>
          </p:nvPr>
        </p:nvGraphicFramePr>
        <p:xfrm>
          <a:off x="6110288" y="4370388"/>
          <a:ext cx="4518025" cy="157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C7589053-B8D8-ECC6-D5C3-20DADB3A4C27}"/>
              </a:ext>
            </a:extLst>
          </p:cNvPr>
          <p:cNvGrpSpPr/>
          <p:nvPr/>
        </p:nvGrpSpPr>
        <p:grpSpPr>
          <a:xfrm>
            <a:off x="1271587" y="4449614"/>
            <a:ext cx="3622083" cy="1240136"/>
            <a:chOff x="1271587" y="4445794"/>
            <a:chExt cx="3624463" cy="1250637"/>
          </a:xfrm>
        </p:grpSpPr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F1CB3596-601C-4AC3-A21B-2A5AFECFFE2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26798570"/>
                </p:ext>
              </p:extLst>
            </p:nvPr>
          </p:nvGraphicFramePr>
          <p:xfrm>
            <a:off x="1271587" y="4445794"/>
            <a:ext cx="3624463" cy="12334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F9F767-0668-1E28-AAA1-314F3376BAC2}"/>
                </a:ext>
              </a:extLst>
            </p:cNvPr>
            <p:cNvSpPr/>
            <p:nvPr/>
          </p:nvSpPr>
          <p:spPr>
            <a:xfrm>
              <a:off x="1271587" y="5650712"/>
              <a:ext cx="3593303" cy="45719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8" name="Chart Placeholder 24">
            <a:extLst>
              <a:ext uri="{FF2B5EF4-FFF2-40B4-BE49-F238E27FC236}">
                <a16:creationId xmlns:a16="http://schemas.microsoft.com/office/drawing/2014/main" id="{E2EC381B-7332-A0CC-6635-E066A238790E}"/>
              </a:ext>
            </a:extLst>
          </p:cNvPr>
          <p:cNvGraphicFramePr>
            <a:graphicFrameLocks noGrp="1"/>
          </p:cNvGraphicFramePr>
          <p:nvPr>
            <p:ph type="chart" sz="quarter" idx="24"/>
            <p:extLst>
              <p:ext uri="{D42A27DB-BD31-4B8C-83A1-F6EECF244321}">
                <p14:modId xmlns:p14="http://schemas.microsoft.com/office/powerpoint/2010/main" val="4038560020"/>
              </p:ext>
            </p:extLst>
          </p:nvPr>
        </p:nvGraphicFramePr>
        <p:xfrm>
          <a:off x="574167" y="4384309"/>
          <a:ext cx="4519613" cy="157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itle 11">
            <a:extLst>
              <a:ext uri="{FF2B5EF4-FFF2-40B4-BE49-F238E27FC236}">
                <a16:creationId xmlns:a16="http://schemas.microsoft.com/office/drawing/2014/main" id="{0C68FF64-E033-8DF0-F692-14A3ACF80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Revenue Fleet – Reliability </a:t>
            </a:r>
          </a:p>
        </p:txBody>
      </p:sp>
      <p:sp>
        <p:nvSpPr>
          <p:cNvPr id="26" name="Content Placeholder 32">
            <a:extLst>
              <a:ext uri="{FF2B5EF4-FFF2-40B4-BE49-F238E27FC236}">
                <a16:creationId xmlns:a16="http://schemas.microsoft.com/office/drawing/2014/main" id="{D11F0C8C-4694-B3BB-1957-20D3F6189156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Mean Time Between Service Delays</a:t>
            </a:r>
          </a:p>
        </p:txBody>
      </p:sp>
      <p:pic>
        <p:nvPicPr>
          <p:cNvPr id="25" name="Content Placeholder 43">
            <a:extLst>
              <a:ext uri="{FF2B5EF4-FFF2-40B4-BE49-F238E27FC236}">
                <a16:creationId xmlns:a16="http://schemas.microsoft.com/office/drawing/2014/main" id="{77ADC2DA-4336-8CC7-5303-BDD417AFAF94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7"/>
          <a:stretch>
            <a:fillRect/>
          </a:stretch>
        </p:blipFill>
        <p:spPr>
          <a:xfrm>
            <a:off x="6134100" y="3954462"/>
            <a:ext cx="304800" cy="266700"/>
          </a:xfrm>
        </p:spPr>
      </p:pic>
      <p:sp>
        <p:nvSpPr>
          <p:cNvPr id="27" name="Content Placeholder 38">
            <a:extLst>
              <a:ext uri="{FF2B5EF4-FFF2-40B4-BE49-F238E27FC236}">
                <a16:creationId xmlns:a16="http://schemas.microsoft.com/office/drawing/2014/main" id="{9C8ED4EC-9D88-8485-8DA6-18F56A1F2E45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Car Availability at 4 AM</a:t>
            </a:r>
          </a:p>
        </p:txBody>
      </p:sp>
      <p:pic>
        <p:nvPicPr>
          <p:cNvPr id="24" name="Content Placeholder 43">
            <a:extLst>
              <a:ext uri="{FF2B5EF4-FFF2-40B4-BE49-F238E27FC236}">
                <a16:creationId xmlns:a16="http://schemas.microsoft.com/office/drawing/2014/main" id="{158059FF-A300-8EBC-1FA7-8AA83ACABB3D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7"/>
          <a:stretch>
            <a:fillRect/>
          </a:stretch>
        </p:blipFill>
        <p:spPr>
          <a:xfrm>
            <a:off x="595313" y="3954462"/>
            <a:ext cx="304800" cy="266700"/>
          </a:xfrm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0" name="Content Placeholder 29">
                <a:extLst>
                  <a:ext uri="{FF2B5EF4-FFF2-40B4-BE49-F238E27FC236}">
                    <a16:creationId xmlns:a16="http://schemas.microsoft.com/office/drawing/2014/main" id="{27CA2BED-9762-9556-0E6B-E21287B837FA}"/>
                  </a:ext>
                </a:extLst>
              </p:cNvPr>
              <p:cNvGraphicFramePr>
                <a:graphicFrameLocks noGrp="1"/>
              </p:cNvGraphicFramePr>
              <p:nvPr>
                <p:ph sz="quarter" idx="29"/>
                <p:extLst>
                  <p:ext uri="{D42A27DB-BD31-4B8C-83A1-F6EECF244321}">
                    <p14:modId xmlns:p14="http://schemas.microsoft.com/office/powerpoint/2010/main" val="3031674390"/>
                  </p:ext>
                </p:extLst>
              </p:nvPr>
            </p:nvGraphicFramePr>
            <p:xfrm>
              <a:off x="490537" y="1204769"/>
              <a:ext cx="4817270" cy="201944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30" name="Content Placeholder 29">
                <a:extLst>
                  <a:ext uri="{FF2B5EF4-FFF2-40B4-BE49-F238E27FC236}">
                    <a16:creationId xmlns:a16="http://schemas.microsoft.com/office/drawing/2014/main" id="{27CA2BED-9762-9556-0E6B-E21287B837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0537" y="1204769"/>
                <a:ext cx="4817270" cy="2019444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C2D10E31-1FDD-A860-74AE-8615A5D5E6F2}"/>
              </a:ext>
            </a:extLst>
          </p:cNvPr>
          <p:cNvGrpSpPr/>
          <p:nvPr/>
        </p:nvGrpSpPr>
        <p:grpSpPr>
          <a:xfrm>
            <a:off x="10270314" y="1876769"/>
            <a:ext cx="2381250" cy="4742183"/>
            <a:chOff x="10225864" y="1679855"/>
            <a:chExt cx="2381250" cy="4742183"/>
          </a:xfrm>
        </p:grpSpPr>
        <p:graphicFrame>
          <p:nvGraphicFramePr>
            <p:cNvPr id="33" name="Chart 32">
              <a:extLst>
                <a:ext uri="{FF2B5EF4-FFF2-40B4-BE49-F238E27FC236}">
                  <a16:creationId xmlns:a16="http://schemas.microsoft.com/office/drawing/2014/main" id="{3E789C25-8535-8DC8-348F-31532B9D989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40172915"/>
                </p:ext>
              </p:extLst>
            </p:nvPr>
          </p:nvGraphicFramePr>
          <p:xfrm>
            <a:off x="10225864" y="1679855"/>
            <a:ext cx="2381250" cy="47421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BAF8620-1CE7-C0BA-AADF-AC7AEDAD9EDC}"/>
                </a:ext>
              </a:extLst>
            </p:cNvPr>
            <p:cNvGrpSpPr/>
            <p:nvPr/>
          </p:nvGrpSpPr>
          <p:grpSpPr>
            <a:xfrm rot="16200000">
              <a:off x="9665981" y="3593531"/>
              <a:ext cx="3748750" cy="798994"/>
              <a:chOff x="7465161" y="3146541"/>
              <a:chExt cx="4635363" cy="832031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85DC9D2-69DA-40D0-0789-89ACDCE6B473}"/>
                  </a:ext>
                </a:extLst>
              </p:cNvPr>
              <p:cNvSpPr txBox="1"/>
              <p:nvPr/>
            </p:nvSpPr>
            <p:spPr>
              <a:xfrm rot="5400000">
                <a:off x="11499184" y="3377231"/>
                <a:ext cx="822112" cy="38056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sz="1400" i="1">
                    <a:solidFill>
                      <a:schemeClr val="bg1"/>
                    </a:solidFill>
                    <a:cs typeface="Calibri"/>
                  </a:rPr>
                  <a:t>197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B732E9C-E313-C1C3-B3CE-3F30C61734E9}"/>
                  </a:ext>
                </a:extLst>
              </p:cNvPr>
              <p:cNvSpPr txBox="1"/>
              <p:nvPr/>
            </p:nvSpPr>
            <p:spPr>
              <a:xfrm rot="5400000">
                <a:off x="7244390" y="3367312"/>
                <a:ext cx="822111" cy="38056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sz="1400" i="1"/>
                  <a:t>596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56F5CF-21BF-1B33-864B-968F52F27164}"/>
                </a:ext>
              </a:extLst>
            </p:cNvPr>
            <p:cNvSpPr txBox="1"/>
            <p:nvPr/>
          </p:nvSpPr>
          <p:spPr>
            <a:xfrm rot="16200000">
              <a:off x="10351294" y="4324245"/>
              <a:ext cx="2881068" cy="27699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200" i="1">
                  <a:solidFill>
                    <a:schemeClr val="bg1">
                      <a:lumMod val="65000"/>
                    </a:schemeClr>
                  </a:solidFill>
                </a:rPr>
                <a:t>Car count as of 09/30/2023</a:t>
              </a:r>
            </a:p>
          </p:txBody>
        </p:sp>
      </p:grpSp>
      <p:pic>
        <p:nvPicPr>
          <p:cNvPr id="38" name="Picture 2" descr="✓ White Heavy Check Mark Emoji">
            <a:extLst>
              <a:ext uri="{FF2B5EF4-FFF2-40B4-BE49-F238E27FC236}">
                <a16:creationId xmlns:a16="http://schemas.microsoft.com/office/drawing/2014/main" id="{392696BE-209B-5125-B6A5-2E9BE4E29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28096" y="990600"/>
            <a:ext cx="711504" cy="7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32">
            <a:extLst>
              <a:ext uri="{FF2B5EF4-FFF2-40B4-BE49-F238E27FC236}">
                <a16:creationId xmlns:a16="http://schemas.microsoft.com/office/drawing/2014/main" id="{0D127801-BCC5-B926-F689-3652332BAA79}"/>
              </a:ext>
            </a:extLst>
          </p:cNvPr>
          <p:cNvSpPr txBox="1">
            <a:spLocks/>
          </p:cNvSpPr>
          <p:nvPr/>
        </p:nvSpPr>
        <p:spPr>
          <a:xfrm>
            <a:off x="571500" y="1025677"/>
            <a:ext cx="4584700" cy="3206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Breakdown of Delayed Trains by Vehicle System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965E6A-E132-44D0-56C5-054E2BEB02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36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AEF0A1-333B-F7BE-3D07-477870C67205}"/>
              </a:ext>
            </a:extLst>
          </p:cNvPr>
          <p:cNvSpPr/>
          <p:nvPr/>
        </p:nvSpPr>
        <p:spPr>
          <a:xfrm flipH="1" flipV="1">
            <a:off x="1496993" y="4319790"/>
            <a:ext cx="4840306" cy="191883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999722-708A-444A-9C80-4AFA061B7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D48CF455-20E2-6EB2-A979-2B74E7A600D0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Operations</a:t>
            </a:r>
          </a:p>
        </p:txBody>
      </p:sp>
      <p:pic>
        <p:nvPicPr>
          <p:cNvPr id="30" name="Content Placeholder 35">
            <a:extLst>
              <a:ext uri="{FF2B5EF4-FFF2-40B4-BE49-F238E27FC236}">
                <a16:creationId xmlns:a16="http://schemas.microsoft.com/office/drawing/2014/main" id="{E44642BE-C253-732D-BBF7-1BBE36E12CF4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3"/>
          <a:stretch>
            <a:fillRect/>
          </a:stretch>
        </p:blipFill>
        <p:spPr>
          <a:xfrm>
            <a:off x="498475" y="1460903"/>
            <a:ext cx="343416" cy="300489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2448B06-3377-98A1-FC21-CA0B27DC4C1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124560" y="1335059"/>
            <a:ext cx="4757595" cy="1475574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sz="1600"/>
              <a:t>Train delays due to staff shortages were nearly eliminated this quarter.</a:t>
            </a:r>
            <a:endParaRPr lang="en-US" sz="1600">
              <a:cs typeface="Calibri"/>
            </a:endParaRPr>
          </a:p>
          <a:p>
            <a:r>
              <a:rPr lang="en-US" sz="1600">
                <a:cs typeface="Calibri"/>
              </a:rPr>
              <a:t>Continued hiring of Train Operators is driving delays down.</a:t>
            </a:r>
          </a:p>
          <a:p>
            <a:r>
              <a:rPr lang="en-US" sz="1600">
                <a:cs typeface="Calibri"/>
              </a:rPr>
              <a:t>78 train delays due to staffing shortage for the quarter.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E3EF4F-47B0-52A3-8EC3-D095E65F5C0F}"/>
              </a:ext>
            </a:extLst>
          </p:cNvPr>
          <p:cNvSpPr txBox="1">
            <a:spLocks/>
          </p:cNvSpPr>
          <p:nvPr/>
        </p:nvSpPr>
        <p:spPr>
          <a:xfrm>
            <a:off x="0" y="743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 Operations - Transportation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9189009-EDE7-6317-08CF-B73ACC101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graphicFrame>
        <p:nvGraphicFramePr>
          <p:cNvPr id="28" name="Chart Placeholder 12">
            <a:extLst>
              <a:ext uri="{FF2B5EF4-FFF2-40B4-BE49-F238E27FC236}">
                <a16:creationId xmlns:a16="http://schemas.microsoft.com/office/drawing/2014/main" id="{AEF7BB4F-E832-9BDC-2D21-09A0F3AFA9A6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1245071084"/>
              </p:ext>
            </p:extLst>
          </p:nvPr>
        </p:nvGraphicFramePr>
        <p:xfrm>
          <a:off x="498475" y="1851025"/>
          <a:ext cx="6259513" cy="3155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33463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4C9A7F3-2978-8B97-9E53-FAE6ACBCF7EE}"/>
              </a:ext>
            </a:extLst>
          </p:cNvPr>
          <p:cNvSpPr/>
          <p:nvPr/>
        </p:nvSpPr>
        <p:spPr>
          <a:xfrm>
            <a:off x="5710237" y="5055050"/>
            <a:ext cx="842963" cy="547724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Placeholder 5">
            <a:extLst>
              <a:ext uri="{FF2B5EF4-FFF2-40B4-BE49-F238E27FC236}">
                <a16:creationId xmlns:a16="http://schemas.microsoft.com/office/drawing/2014/main" id="{B958DA3D-5EDD-A890-3BFB-89D91B5609DB}"/>
              </a:ext>
            </a:extLst>
          </p:cNvPr>
          <p:cNvGraphicFramePr>
            <a:graphicFrameLocks noGrp="1"/>
          </p:cNvGraphicFramePr>
          <p:nvPr>
            <p:ph type="chart" sz="quarter" idx="28"/>
            <p:extLst>
              <p:ext uri="{D42A27DB-BD31-4B8C-83A1-F6EECF244321}">
                <p14:modId xmlns:p14="http://schemas.microsoft.com/office/powerpoint/2010/main" val="885070659"/>
              </p:ext>
            </p:extLst>
          </p:nvPr>
        </p:nvGraphicFramePr>
        <p:xfrm>
          <a:off x="419100" y="4913313"/>
          <a:ext cx="6350000" cy="1208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E67A5917-B837-3BF1-A452-77173A3EC659}"/>
              </a:ext>
            </a:extLst>
          </p:cNvPr>
          <p:cNvSpPr/>
          <p:nvPr/>
        </p:nvSpPr>
        <p:spPr>
          <a:xfrm>
            <a:off x="6262191" y="3220696"/>
            <a:ext cx="164592" cy="640080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hart Placeholder 6">
            <a:extLst>
              <a:ext uri="{FF2B5EF4-FFF2-40B4-BE49-F238E27FC236}">
                <a16:creationId xmlns:a16="http://schemas.microsoft.com/office/drawing/2014/main" id="{E936D0FD-BF4E-84C4-1B11-4F15FFB6E039}"/>
              </a:ext>
            </a:extLst>
          </p:cNvPr>
          <p:cNvGraphicFramePr>
            <a:graphicFrameLocks noGrp="1"/>
          </p:cNvGraphicFramePr>
          <p:nvPr>
            <p:ph type="chart" sz="quarter" idx="26"/>
            <p:extLst>
              <p:ext uri="{D42A27DB-BD31-4B8C-83A1-F6EECF244321}">
                <p14:modId xmlns:p14="http://schemas.microsoft.com/office/powerpoint/2010/main" val="3164461338"/>
              </p:ext>
            </p:extLst>
          </p:nvPr>
        </p:nvGraphicFramePr>
        <p:xfrm>
          <a:off x="419100" y="3154363"/>
          <a:ext cx="6350000" cy="120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2BC4FB71-5403-D617-BAFB-A130B603EB72}"/>
              </a:ext>
            </a:extLst>
          </p:cNvPr>
          <p:cNvSpPr/>
          <p:nvPr/>
        </p:nvSpPr>
        <p:spPr>
          <a:xfrm>
            <a:off x="6019800" y="1447012"/>
            <a:ext cx="246854" cy="640080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Placeholder 3">
            <a:extLst>
              <a:ext uri="{FF2B5EF4-FFF2-40B4-BE49-F238E27FC236}">
                <a16:creationId xmlns:a16="http://schemas.microsoft.com/office/drawing/2014/main" id="{B05BA1A1-83AF-7A62-1BBF-90C6ABFC1430}"/>
              </a:ext>
            </a:extLst>
          </p:cNvPr>
          <p:cNvGraphicFramePr>
            <a:graphicFrameLocks noGrp="1"/>
          </p:cNvGraphicFramePr>
          <p:nvPr>
            <p:ph type="chart" sz="quarter" idx="24"/>
            <p:extLst>
              <p:ext uri="{D42A27DB-BD31-4B8C-83A1-F6EECF244321}">
                <p14:modId xmlns:p14="http://schemas.microsoft.com/office/powerpoint/2010/main" val="656722626"/>
              </p:ext>
            </p:extLst>
          </p:nvPr>
        </p:nvGraphicFramePr>
        <p:xfrm>
          <a:off x="419100" y="1395413"/>
          <a:ext cx="6350000" cy="1209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7924B8BC-9470-B81F-D2E7-4650F13AB50C}"/>
              </a:ext>
            </a:extLst>
          </p:cNvPr>
          <p:cNvSpPr txBox="1"/>
          <p:nvPr/>
        </p:nvSpPr>
        <p:spPr>
          <a:xfrm>
            <a:off x="5370406" y="4794722"/>
            <a:ext cx="1271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200" b="1" i="1">
                <a:solidFill>
                  <a:srgbClr val="00B050"/>
                </a:solidFill>
              </a:defRPr>
            </a:lvl1pPr>
          </a:lstStyle>
          <a:p>
            <a:r>
              <a:rPr lang="en-US" sz="900">
                <a:solidFill>
                  <a:schemeClr val="accent3"/>
                </a:solidFill>
              </a:rPr>
              <a:t>Target Range: 30 to 35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D54B90-0F46-AF6A-26E9-71B1CB422503}"/>
              </a:ext>
            </a:extLst>
          </p:cNvPr>
          <p:cNvSpPr txBox="1"/>
          <p:nvPr/>
        </p:nvSpPr>
        <p:spPr>
          <a:xfrm>
            <a:off x="5254991" y="3030582"/>
            <a:ext cx="13869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200" b="1" i="1">
                <a:solidFill>
                  <a:srgbClr val="00B050"/>
                </a:solidFill>
              </a:defRPr>
            </a:lvl1pPr>
          </a:lstStyle>
          <a:p>
            <a:r>
              <a:rPr lang="en-US" sz="900">
                <a:solidFill>
                  <a:schemeClr val="accent3"/>
                </a:solidFill>
              </a:rPr>
              <a:t>Target Range: 530 to 540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5FDBFA1-52E4-80CF-388A-58DBADECB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Hiring Metrics - Priority Positions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B34CB530-6AB0-A40A-A5DE-7B29308EE075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Station Agent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527D37F-53FB-0F1B-BED0-936720BEC405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Train Operator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D2FEB7C4-8525-F91C-EC83-510242EAFD8A}"/>
              </a:ext>
            </a:extLst>
          </p:cNvPr>
          <p:cNvSpPr>
            <a:spLocks noGrp="1"/>
          </p:cNvSpPr>
          <p:nvPr>
            <p:ph sz="quarter" idx="2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Rail Operations Controller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3775DD-15AE-A2EC-4947-E82F2BE219E3}"/>
              </a:ext>
            </a:extLst>
          </p:cNvPr>
          <p:cNvSpPr txBox="1"/>
          <p:nvPr/>
        </p:nvSpPr>
        <p:spPr>
          <a:xfrm>
            <a:off x="5254990" y="1284722"/>
            <a:ext cx="13869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900" b="1" i="1">
                <a:solidFill>
                  <a:srgbClr val="00B050"/>
                </a:solidFill>
              </a:defRPr>
            </a:lvl1pPr>
          </a:lstStyle>
          <a:p>
            <a:r>
              <a:rPr lang="en-US">
                <a:solidFill>
                  <a:schemeClr val="accent3"/>
                </a:solidFill>
              </a:rPr>
              <a:t>Target Range: 420 to 430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8EDCA7-3939-297F-C655-3C098F8063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pic>
        <p:nvPicPr>
          <p:cNvPr id="8" name="Picture 7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10F00F9F-C0C0-BE7D-3B8C-3B20E16D16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4" b="10285"/>
          <a:stretch/>
        </p:blipFill>
        <p:spPr>
          <a:xfrm>
            <a:off x="8660942" y="2716344"/>
            <a:ext cx="2239961" cy="172378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D2A94AFF-3461-46CA-B97C-3746BFBF5628" descr="71744653561__EDF861C4-195B-441B-A3F1-1CCC929EAF36.jpg">
            <a:extLst>
              <a:ext uri="{FF2B5EF4-FFF2-40B4-BE49-F238E27FC236}">
                <a16:creationId xmlns:a16="http://schemas.microsoft.com/office/drawing/2014/main" id="{5283F2E8-96B7-0366-0F7A-F4690361B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r:link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22" b="16177"/>
          <a:stretch>
            <a:fillRect/>
          </a:stretch>
        </p:blipFill>
        <p:spPr bwMode="auto">
          <a:xfrm>
            <a:off x="8660942" y="4575398"/>
            <a:ext cx="2239961" cy="1723781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097902-0CD6-EF9F-BE1B-A17F4908A90B}"/>
              </a:ext>
            </a:extLst>
          </p:cNvPr>
          <p:cNvSpPr txBox="1"/>
          <p:nvPr/>
        </p:nvSpPr>
        <p:spPr>
          <a:xfrm>
            <a:off x="6096000" y="1640018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16C739-6444-47D6-CAD7-C3B2B4427D2B}"/>
              </a:ext>
            </a:extLst>
          </p:cNvPr>
          <p:cNvSpPr txBox="1"/>
          <p:nvPr/>
        </p:nvSpPr>
        <p:spPr>
          <a:xfrm>
            <a:off x="6229330" y="3397616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AE691-2F28-A493-C4AD-BC0A571FB749}"/>
              </a:ext>
            </a:extLst>
          </p:cNvPr>
          <p:cNvSpPr txBox="1"/>
          <p:nvPr/>
        </p:nvSpPr>
        <p:spPr>
          <a:xfrm>
            <a:off x="5757371" y="5191067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+</a:t>
            </a:r>
          </a:p>
        </p:txBody>
      </p:sp>
      <p:pic>
        <p:nvPicPr>
          <p:cNvPr id="11" name="Picture 10" descr="A group of people posing for a photo with balloons&#10;&#10;Description automatically generated with medium confidence">
            <a:extLst>
              <a:ext uri="{FF2B5EF4-FFF2-40B4-BE49-F238E27FC236}">
                <a16:creationId xmlns:a16="http://schemas.microsoft.com/office/drawing/2014/main" id="{8D44CA8C-3122-2F40-1758-F77C634BF46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711" t="5555" r="2692"/>
          <a:stretch/>
        </p:blipFill>
        <p:spPr bwMode="auto">
          <a:xfrm>
            <a:off x="8660942" y="970028"/>
            <a:ext cx="2239961" cy="1614488"/>
          </a:xfrm>
          <a:prstGeom prst="rect">
            <a:avLst/>
          </a:prstGeom>
          <a:ln w="28575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3164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54C538-01B3-FBD6-DCC7-8AD18D10572D}"/>
              </a:ext>
            </a:extLst>
          </p:cNvPr>
          <p:cNvSpPr/>
          <p:nvPr/>
        </p:nvSpPr>
        <p:spPr>
          <a:xfrm>
            <a:off x="1198458" y="3400426"/>
            <a:ext cx="4310167" cy="768096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5FB282-7367-E926-A111-3136408DAADF}"/>
              </a:ext>
            </a:extLst>
          </p:cNvPr>
          <p:cNvSpPr/>
          <p:nvPr/>
        </p:nvSpPr>
        <p:spPr>
          <a:xfrm>
            <a:off x="7231099" y="3365499"/>
            <a:ext cx="4321098" cy="1149351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999722-708A-444A-9C80-4AFA061B7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i="0" u="none" strike="noStrike">
                <a:effectLst/>
              </a:rPr>
              <a:t>  </a:t>
            </a:r>
            <a:endParaRPr lang="en-US" sz="3800"/>
          </a:p>
        </p:txBody>
      </p:sp>
      <p:graphicFrame>
        <p:nvGraphicFramePr>
          <p:cNvPr id="23" name="Chart Placeholder 22">
            <a:extLst>
              <a:ext uri="{FF2B5EF4-FFF2-40B4-BE49-F238E27FC236}">
                <a16:creationId xmlns:a16="http://schemas.microsoft.com/office/drawing/2014/main" id="{C833DCF0-9551-41AD-9181-B3B7A5137761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2006909273"/>
              </p:ext>
            </p:extLst>
          </p:nvPr>
        </p:nvGraphicFramePr>
        <p:xfrm>
          <a:off x="6386513" y="3260726"/>
          <a:ext cx="5411787" cy="283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82063FE-8213-4EA3-8D37-DB0AD0A33C8D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Garage Elevator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94B72C0-C496-4FD8-860F-3D6CEC0364F1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 Station Elevator 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86DE574D-7D0D-48FE-A0E1-2803E3E0A9A7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4"/>
          <a:stretch>
            <a:fillRect/>
          </a:stretch>
        </p:blipFill>
        <p:spPr>
          <a:xfrm>
            <a:off x="393030" y="2854434"/>
            <a:ext cx="365760" cy="32004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C4AEE7D-5ABD-4E5A-9F0E-16F23CDEF554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4"/>
          <a:stretch>
            <a:fillRect/>
          </a:stretch>
        </p:blipFill>
        <p:spPr>
          <a:xfrm>
            <a:off x="6427118" y="2819509"/>
            <a:ext cx="365760" cy="32004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9561FC-25EB-4B1E-8D43-58434985AD1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sz="2000"/>
              <a:t>Station Elevator</a:t>
            </a:r>
          </a:p>
          <a:p>
            <a:r>
              <a:rPr lang="en-US" sz="2000"/>
              <a:t>Goal met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>
              <a:cs typeface="Calibri" panose="020F0502020204030204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51B619F-C9B4-4E37-950D-E1F0C22B7F1C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sz="2000"/>
              <a:t>Garage Elevator</a:t>
            </a:r>
          </a:p>
          <a:p>
            <a:r>
              <a:rPr lang="en-US" sz="2000"/>
              <a:t>Goal met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/>
          </a:p>
          <a:p>
            <a:endParaRPr lang="en-US" sz="1800"/>
          </a:p>
          <a:p>
            <a:pPr marL="0" indent="0">
              <a:buNone/>
            </a:pPr>
            <a:endParaRPr lang="en-US" sz="180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E3EF4F-47B0-52A3-8EC3-D095E65F5C0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 Station Equipment – Elevator Availability</a:t>
            </a:r>
          </a:p>
        </p:txBody>
      </p:sp>
      <p:pic>
        <p:nvPicPr>
          <p:cNvPr id="16" name="Picture 2" descr="✓ White Heavy Check Mark Emoji">
            <a:extLst>
              <a:ext uri="{FF2B5EF4-FFF2-40B4-BE49-F238E27FC236}">
                <a16:creationId xmlns:a16="http://schemas.microsoft.com/office/drawing/2014/main" id="{B12C41FD-49B2-43B1-8102-8CDD419BA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28096" y="990600"/>
            <a:ext cx="711504" cy="7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399113-6E94-49E3-8445-1175DAB581AF}"/>
              </a:ext>
            </a:extLst>
          </p:cNvPr>
          <p:cNvSpPr txBox="1"/>
          <p:nvPr/>
        </p:nvSpPr>
        <p:spPr>
          <a:xfrm rot="16200000">
            <a:off x="6074841" y="4430540"/>
            <a:ext cx="8098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Availability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2B5169-6B11-4A45-A8E3-A21A25538605}"/>
              </a:ext>
            </a:extLst>
          </p:cNvPr>
          <p:cNvSpPr txBox="1"/>
          <p:nvPr/>
        </p:nvSpPr>
        <p:spPr>
          <a:xfrm>
            <a:off x="315418" y="6154474"/>
            <a:ext cx="42421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/>
              <a:t>*E-line Elevator and Escalator are included </a:t>
            </a:r>
          </a:p>
        </p:txBody>
      </p:sp>
      <p:graphicFrame>
        <p:nvGraphicFramePr>
          <p:cNvPr id="20" name="Chart Placeholder 19">
            <a:extLst>
              <a:ext uri="{FF2B5EF4-FFF2-40B4-BE49-F238E27FC236}">
                <a16:creationId xmlns:a16="http://schemas.microsoft.com/office/drawing/2014/main" id="{3C88459F-26CB-4F95-9568-60C8325AE2BA}"/>
              </a:ext>
            </a:extLst>
          </p:cNvPr>
          <p:cNvGraphicFramePr>
            <a:graphicFrameLocks noGrp="1"/>
          </p:cNvGraphicFramePr>
          <p:nvPr>
            <p:ph type="chart" sz="quarter" idx="24"/>
            <p:extLst>
              <p:ext uri="{D42A27DB-BD31-4B8C-83A1-F6EECF244321}">
                <p14:modId xmlns:p14="http://schemas.microsoft.com/office/powerpoint/2010/main" val="985201109"/>
              </p:ext>
            </p:extLst>
          </p:nvPr>
        </p:nvGraphicFramePr>
        <p:xfrm>
          <a:off x="352425" y="3294063"/>
          <a:ext cx="5413375" cy="2833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9F280E2-614D-8D77-5222-F76976EC15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78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006E57-668A-008E-EE4B-DA1FD077D2C2}"/>
              </a:ext>
            </a:extLst>
          </p:cNvPr>
          <p:cNvSpPr/>
          <p:nvPr/>
        </p:nvSpPr>
        <p:spPr>
          <a:xfrm>
            <a:off x="1202530" y="3398265"/>
            <a:ext cx="4302087" cy="804672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Chart Placeholder 18">
            <a:extLst>
              <a:ext uri="{FF2B5EF4-FFF2-40B4-BE49-F238E27FC236}">
                <a16:creationId xmlns:a16="http://schemas.microsoft.com/office/drawing/2014/main" id="{08F8229B-625D-49D8-9171-99C85F1789CF}"/>
              </a:ext>
            </a:extLst>
          </p:cNvPr>
          <p:cNvGraphicFramePr>
            <a:graphicFrameLocks noGrp="1"/>
          </p:cNvGraphicFramePr>
          <p:nvPr>
            <p:ph type="chart" sz="quarter" idx="24"/>
            <p:extLst>
              <p:ext uri="{D42A27DB-BD31-4B8C-83A1-F6EECF244321}">
                <p14:modId xmlns:p14="http://schemas.microsoft.com/office/powerpoint/2010/main" val="1014172840"/>
              </p:ext>
            </p:extLst>
          </p:nvPr>
        </p:nvGraphicFramePr>
        <p:xfrm>
          <a:off x="352425" y="3294064"/>
          <a:ext cx="5413375" cy="2838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F488898-A1DD-51D5-ECD5-ECE2A087FAE5}"/>
              </a:ext>
            </a:extLst>
          </p:cNvPr>
          <p:cNvSpPr/>
          <p:nvPr/>
        </p:nvSpPr>
        <p:spPr>
          <a:xfrm>
            <a:off x="7231856" y="3365499"/>
            <a:ext cx="4307682" cy="468391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999722-708A-444A-9C80-4AFA061B7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i="0" u="none" strike="noStrike">
                <a:effectLst/>
              </a:rPr>
              <a:t>  </a:t>
            </a:r>
            <a:endParaRPr lang="en-US" sz="3800"/>
          </a:p>
        </p:txBody>
      </p:sp>
      <p:graphicFrame>
        <p:nvGraphicFramePr>
          <p:cNvPr id="22" name="Chart Placeholder 21">
            <a:extLst>
              <a:ext uri="{FF2B5EF4-FFF2-40B4-BE49-F238E27FC236}">
                <a16:creationId xmlns:a16="http://schemas.microsoft.com/office/drawing/2014/main" id="{0BE53AE6-A34A-4CD6-B884-D4A6046A388B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1725510087"/>
              </p:ext>
            </p:extLst>
          </p:nvPr>
        </p:nvGraphicFramePr>
        <p:xfrm>
          <a:off x="6386513" y="3260726"/>
          <a:ext cx="5411787" cy="283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B8AC2C5-659B-4338-BE19-9316D176D33E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Platform Escalator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CDC33B9-E8C2-40B8-9724-33671C65EBE8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Street Escalator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46DF628E-7AC9-49E1-9646-C26A850BF585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5"/>
          <a:stretch>
            <a:fillRect/>
          </a:stretch>
        </p:blipFill>
        <p:spPr>
          <a:xfrm>
            <a:off x="6427118" y="2830530"/>
            <a:ext cx="365760" cy="32004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6EC0C5-AE56-4B2A-AD6D-2BF9E9E6D9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5287" y="1006352"/>
            <a:ext cx="5624027" cy="1578098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sz="2400"/>
              <a:t>Street Escalator</a:t>
            </a:r>
          </a:p>
          <a:p>
            <a:pPr defTabSz="881390">
              <a:defRPr/>
            </a:pPr>
            <a:r>
              <a:rPr lang="en-US" sz="1600">
                <a:cs typeface="Calibri"/>
              </a:rPr>
              <a:t>Goal met</a:t>
            </a:r>
          </a:p>
          <a:p>
            <a:endParaRPr lang="en-US" sz="2000"/>
          </a:p>
          <a:p>
            <a:endParaRPr lang="en-US" sz="2000">
              <a:cs typeface="Calibri" panose="020F0502020204030204"/>
            </a:endParaRPr>
          </a:p>
          <a:p>
            <a:pPr marL="0" indent="0">
              <a:buNone/>
            </a:pPr>
            <a:endParaRPr lang="en-US" sz="2000">
              <a:cs typeface="Calibri" panose="020F0502020204030204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689A2C-464E-4BEC-8C0B-C51E89CBDAD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02685" y="1006352"/>
            <a:ext cx="5624027" cy="1578098"/>
          </a:xfrm>
        </p:spPr>
        <p:txBody>
          <a:bodyPr vert="horz" lIns="0" tIns="45720" rIns="0" bIns="45720" rtlCol="0" anchor="t">
            <a:noAutofit/>
          </a:bodyPr>
          <a:lstStyle/>
          <a:p>
            <a:pPr marL="0" indent="0">
              <a:buNone/>
            </a:pPr>
            <a:r>
              <a:rPr lang="en-US" sz="2000"/>
              <a:t>Platform Escalator</a:t>
            </a:r>
          </a:p>
          <a:p>
            <a:r>
              <a:rPr lang="en-US" sz="1600">
                <a:cs typeface="Calibri"/>
              </a:rPr>
              <a:t>Goal met</a:t>
            </a:r>
          </a:p>
          <a:p>
            <a:pPr marL="0" indent="0">
              <a:buNone/>
            </a:pPr>
            <a:endParaRPr lang="en-US" sz="2000">
              <a:cs typeface="Calibri" panose="020F0502020204030204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E3EF4F-47B0-52A3-8EC3-D095E65F5C0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 Station Equipment – Escalator Availability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3F9E49-30A3-4ED5-B6D3-4F40AE5FA216}"/>
              </a:ext>
            </a:extLst>
          </p:cNvPr>
          <p:cNvSpPr txBox="1"/>
          <p:nvPr/>
        </p:nvSpPr>
        <p:spPr>
          <a:xfrm rot="16200000">
            <a:off x="98050" y="4430496"/>
            <a:ext cx="8098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cs typeface="Arial" panose="020B0604020202020204" pitchFamily="34" charset="0"/>
              </a:rPr>
              <a:t>Availability</a:t>
            </a:r>
          </a:p>
        </p:txBody>
      </p:sp>
      <p:pic>
        <p:nvPicPr>
          <p:cNvPr id="12" name="Content Placeholder 15">
            <a:extLst>
              <a:ext uri="{FF2B5EF4-FFF2-40B4-BE49-F238E27FC236}">
                <a16:creationId xmlns:a16="http://schemas.microsoft.com/office/drawing/2014/main" id="{21933F32-E367-B564-909F-FC00D80B8E4A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5"/>
          <a:stretch>
            <a:fillRect/>
          </a:stretch>
        </p:blipFill>
        <p:spPr>
          <a:xfrm>
            <a:off x="390525" y="2837815"/>
            <a:ext cx="365760" cy="320040"/>
          </a:xfrm>
          <a:prstGeom prst="rect">
            <a:avLst/>
          </a:prstGeom>
        </p:spPr>
      </p:pic>
      <p:pic>
        <p:nvPicPr>
          <p:cNvPr id="14" name="Picture 2" descr="✓ White Heavy Check Mark Emoji">
            <a:extLst>
              <a:ext uri="{FF2B5EF4-FFF2-40B4-BE49-F238E27FC236}">
                <a16:creationId xmlns:a16="http://schemas.microsoft.com/office/drawing/2014/main" id="{190B120B-8BAE-B238-BF7C-63F520FAC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28096" y="990600"/>
            <a:ext cx="711504" cy="7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4F69F9-4742-9F77-D1B8-B5867FA9DD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3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rectangle&#10;&#10;Description automatically generated">
            <a:extLst>
              <a:ext uri="{FF2B5EF4-FFF2-40B4-BE49-F238E27FC236}">
                <a16:creationId xmlns:a16="http://schemas.microsoft.com/office/drawing/2014/main" id="{7CCC1F6A-37EC-7E5B-4EE6-35F42F3E2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5" y="3397250"/>
            <a:ext cx="4319889" cy="454434"/>
          </a:xfrm>
          <a:prstGeom prst="rect">
            <a:avLst/>
          </a:prstGeom>
        </p:spPr>
      </p:pic>
      <p:graphicFrame>
        <p:nvGraphicFramePr>
          <p:cNvPr id="21" name="Chart Placeholder 20">
            <a:extLst>
              <a:ext uri="{FF2B5EF4-FFF2-40B4-BE49-F238E27FC236}">
                <a16:creationId xmlns:a16="http://schemas.microsoft.com/office/drawing/2014/main" id="{F89DFC31-CBF2-45DB-82D7-783B1003CAC6}"/>
              </a:ext>
            </a:extLst>
          </p:cNvPr>
          <p:cNvGraphicFramePr>
            <a:graphicFrameLocks noGrp="1"/>
          </p:cNvGraphicFramePr>
          <p:nvPr>
            <p:ph type="chart" sz="quarter" idx="24"/>
            <p:extLst>
              <p:ext uri="{D42A27DB-BD31-4B8C-83A1-F6EECF244321}">
                <p14:modId xmlns:p14="http://schemas.microsoft.com/office/powerpoint/2010/main" val="1523689765"/>
              </p:ext>
            </p:extLst>
          </p:nvPr>
        </p:nvGraphicFramePr>
        <p:xfrm>
          <a:off x="352425" y="3294063"/>
          <a:ext cx="5413375" cy="2827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DAFEED81-690F-B7DC-987A-CE4251251933}"/>
              </a:ext>
            </a:extLst>
          </p:cNvPr>
          <p:cNvSpPr/>
          <p:nvPr/>
        </p:nvSpPr>
        <p:spPr>
          <a:xfrm>
            <a:off x="7231099" y="3365499"/>
            <a:ext cx="4321098" cy="1149351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999722-708A-444A-9C80-4AFA061B7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i="0" u="none" strike="noStrike">
                <a:effectLst/>
              </a:rPr>
              <a:t>  </a:t>
            </a:r>
            <a:endParaRPr lang="en-US" sz="38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B8AC2C5-659B-4338-BE19-9316D176D33E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Vendor Availability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CDC33B9-E8C2-40B8-9724-33671C65EBE8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Gate Availability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46DF628E-7AC9-49E1-9646-C26A850BF585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5"/>
          <a:stretch>
            <a:fillRect/>
          </a:stretch>
        </p:blipFill>
        <p:spPr>
          <a:xfrm>
            <a:off x="6427118" y="2836502"/>
            <a:ext cx="355310" cy="31089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6EC0C5-AE56-4B2A-AD6D-2BF9E9E6D97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45720" rIns="0" bIns="45720" rtlCol="0">
            <a:noAutofit/>
          </a:bodyPr>
          <a:lstStyle/>
          <a:p>
            <a:pPr marL="0" indent="0">
              <a:buNone/>
            </a:pPr>
            <a:r>
              <a:rPr lang="en-US" sz="2000"/>
              <a:t>Gate Availability</a:t>
            </a:r>
          </a:p>
          <a:p>
            <a:r>
              <a:rPr lang="en-US" sz="1600"/>
              <a:t>Goal met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16A43-90AB-4B9C-BA41-8CE42D759FC7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/>
              <a:t>Vendor Availability</a:t>
            </a:r>
          </a:p>
          <a:p>
            <a:r>
              <a:rPr lang="en-US" sz="1600"/>
              <a:t>Goal met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E3EF4F-47B0-52A3-8EC3-D095E65F5C0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 Station Equipment – Automated Fare Collection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284411-546B-4FD2-880C-E1C67429F539}"/>
              </a:ext>
            </a:extLst>
          </p:cNvPr>
          <p:cNvSpPr txBox="1"/>
          <p:nvPr/>
        </p:nvSpPr>
        <p:spPr>
          <a:xfrm rot="16200000">
            <a:off x="6150500" y="4454630"/>
            <a:ext cx="8098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cs typeface="Arial" panose="020B0604020202020204" pitchFamily="34" charset="0"/>
              </a:rPr>
              <a:t>Availability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CA0FC4-1A76-48EC-8806-230E3218B7B0}"/>
              </a:ext>
            </a:extLst>
          </p:cNvPr>
          <p:cNvSpPr txBox="1"/>
          <p:nvPr/>
        </p:nvSpPr>
        <p:spPr>
          <a:xfrm rot="16200000">
            <a:off x="104198" y="4487688"/>
            <a:ext cx="8098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cs typeface="Arial" panose="020B0604020202020204" pitchFamily="34" charset="0"/>
              </a:rPr>
              <a:t>Availability</a:t>
            </a:r>
          </a:p>
        </p:txBody>
      </p:sp>
      <p:pic>
        <p:nvPicPr>
          <p:cNvPr id="5" name="Content Placeholder 15">
            <a:extLst>
              <a:ext uri="{FF2B5EF4-FFF2-40B4-BE49-F238E27FC236}">
                <a16:creationId xmlns:a16="http://schemas.microsoft.com/office/drawing/2014/main" id="{2962F41D-7477-0AF7-5847-87B754BF7302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5"/>
          <a:stretch>
            <a:fillRect/>
          </a:stretch>
        </p:blipFill>
        <p:spPr>
          <a:xfrm>
            <a:off x="393030" y="2871427"/>
            <a:ext cx="355310" cy="310896"/>
          </a:xfrm>
          <a:prstGeom prst="rect">
            <a:avLst/>
          </a:prstGeom>
        </p:spPr>
      </p:pic>
      <p:pic>
        <p:nvPicPr>
          <p:cNvPr id="2" name="Picture 2" descr="✓ White Heavy Check Mark Emoji">
            <a:extLst>
              <a:ext uri="{FF2B5EF4-FFF2-40B4-BE49-F238E27FC236}">
                <a16:creationId xmlns:a16="http://schemas.microsoft.com/office/drawing/2014/main" id="{89656E8B-C37D-6113-B520-9E0130EA6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28096" y="990600"/>
            <a:ext cx="711504" cy="7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BF80AFF-FEC1-0126-C91A-E2D826BDBC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graphicFrame>
        <p:nvGraphicFramePr>
          <p:cNvPr id="24" name="Chart Placeholder 23">
            <a:extLst>
              <a:ext uri="{FF2B5EF4-FFF2-40B4-BE49-F238E27FC236}">
                <a16:creationId xmlns:a16="http://schemas.microsoft.com/office/drawing/2014/main" id="{011A15DF-D089-4263-997A-86BEB250029B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4112794354"/>
              </p:ext>
            </p:extLst>
          </p:nvPr>
        </p:nvGraphicFramePr>
        <p:xfrm>
          <a:off x="6386513" y="3260726"/>
          <a:ext cx="5411787" cy="2825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286697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8968BF8-353F-4926-8E2B-D8592B602EB5}"/>
              </a:ext>
            </a:extLst>
          </p:cNvPr>
          <p:cNvGrpSpPr/>
          <p:nvPr/>
        </p:nvGrpSpPr>
        <p:grpSpPr>
          <a:xfrm>
            <a:off x="6252898" y="1735319"/>
            <a:ext cx="2743200" cy="3556348"/>
            <a:chOff x="6252898" y="1737736"/>
            <a:chExt cx="2743200" cy="3294471"/>
          </a:xfrm>
        </p:grpSpPr>
        <p:sp>
          <p:nvSpPr>
            <p:cNvPr id="69" name="Rectangle: Rounded Corners 33">
              <a:extLst>
                <a:ext uri="{FF2B5EF4-FFF2-40B4-BE49-F238E27FC236}">
                  <a16:creationId xmlns:a16="http://schemas.microsoft.com/office/drawing/2014/main" id="{07C25FC7-43CF-E559-9DDC-F2D5A4453CC4}"/>
                </a:ext>
              </a:extLst>
            </p:cNvPr>
            <p:cNvSpPr/>
            <p:nvPr/>
          </p:nvSpPr>
          <p:spPr>
            <a:xfrm>
              <a:off x="6252898" y="1737736"/>
              <a:ext cx="2743200" cy="3294471"/>
            </a:xfrm>
            <a:prstGeom prst="roundRect">
              <a:avLst>
                <a:gd name="adj" fmla="val 0"/>
              </a:avLst>
            </a:prstGeom>
            <a:solidFill>
              <a:srgbClr val="005E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Customer Experience</a:t>
              </a:r>
            </a:p>
            <a:p>
              <a:pPr algn="ctr"/>
              <a:endParaRPr lang="en-US" sz="1400">
                <a:solidFill>
                  <a:srgbClr val="0070C0"/>
                </a:solidFill>
              </a:endParaRPr>
            </a:p>
          </p:txBody>
        </p:sp>
        <p:sp>
          <p:nvSpPr>
            <p:cNvPr id="70" name="Rectangle: Rounded Corners 33">
              <a:extLst>
                <a:ext uri="{FF2B5EF4-FFF2-40B4-BE49-F238E27FC236}">
                  <a16:creationId xmlns:a16="http://schemas.microsoft.com/office/drawing/2014/main" id="{B963BE47-C596-A169-31F8-74E5309E0A9F}"/>
                </a:ext>
              </a:extLst>
            </p:cNvPr>
            <p:cNvSpPr/>
            <p:nvPr/>
          </p:nvSpPr>
          <p:spPr>
            <a:xfrm>
              <a:off x="6252898" y="2118760"/>
              <a:ext cx="2743200" cy="226160"/>
            </a:xfrm>
            <a:prstGeom prst="roundRect">
              <a:avLst>
                <a:gd name="adj" fmla="val 0"/>
              </a:avLst>
            </a:prstGeom>
            <a:solidFill>
              <a:srgbClr val="0482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200">
                <a:solidFill>
                  <a:srgbClr val="0070C0"/>
                </a:solidFill>
              </a:endParaRPr>
            </a:p>
            <a:p>
              <a:r>
                <a:rPr lang="en-US" sz="1200">
                  <a:solidFill>
                    <a:schemeClr val="bg1"/>
                  </a:solidFill>
                </a:rPr>
                <a:t>Customer Service</a:t>
              </a:r>
            </a:p>
            <a:p>
              <a:endParaRPr lang="en-US" sz="1200">
                <a:solidFill>
                  <a:srgbClr val="0070C0"/>
                </a:solidFill>
              </a:endParaRPr>
            </a:p>
          </p:txBody>
        </p:sp>
        <p:sp>
          <p:nvSpPr>
            <p:cNvPr id="71" name="Rectangle: Rounded Corners 33">
              <a:extLst>
                <a:ext uri="{FF2B5EF4-FFF2-40B4-BE49-F238E27FC236}">
                  <a16:creationId xmlns:a16="http://schemas.microsoft.com/office/drawing/2014/main" id="{25E8655E-473E-306C-4AEA-A74D121775A6}"/>
                </a:ext>
              </a:extLst>
            </p:cNvPr>
            <p:cNvSpPr/>
            <p:nvPr/>
          </p:nvSpPr>
          <p:spPr>
            <a:xfrm>
              <a:off x="6252898" y="2344486"/>
              <a:ext cx="2743200" cy="788070"/>
            </a:xfrm>
            <a:prstGeom prst="roundRect">
              <a:avLst>
                <a:gd name="adj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7145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Customer Service</a:t>
              </a: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Overall Customer Satisfaction</a:t>
              </a: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Station Agent Customer Service</a:t>
              </a: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Complaints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100">
                <a:solidFill>
                  <a:srgbClr val="0070C0"/>
                </a:solidFill>
              </a:endParaRPr>
            </a:p>
          </p:txBody>
        </p:sp>
        <p:sp>
          <p:nvSpPr>
            <p:cNvPr id="72" name="Rectangle: Rounded Corners 33">
              <a:extLst>
                <a:ext uri="{FF2B5EF4-FFF2-40B4-BE49-F238E27FC236}">
                  <a16:creationId xmlns:a16="http://schemas.microsoft.com/office/drawing/2014/main" id="{36FC998B-82B5-B5DD-1A64-4759C55ECA0C}"/>
                </a:ext>
              </a:extLst>
            </p:cNvPr>
            <p:cNvSpPr/>
            <p:nvPr/>
          </p:nvSpPr>
          <p:spPr>
            <a:xfrm>
              <a:off x="6252898" y="3198521"/>
              <a:ext cx="2743200" cy="226160"/>
            </a:xfrm>
            <a:prstGeom prst="roundRect">
              <a:avLst>
                <a:gd name="adj" fmla="val 0"/>
              </a:avLst>
            </a:prstGeom>
            <a:solidFill>
              <a:srgbClr val="0482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200">
                <a:solidFill>
                  <a:srgbClr val="0070C0"/>
                </a:solidFill>
              </a:endParaRPr>
            </a:p>
            <a:p>
              <a:r>
                <a:rPr lang="en-US" sz="1200">
                  <a:solidFill>
                    <a:schemeClr val="bg1"/>
                  </a:solidFill>
                </a:rPr>
                <a:t>Environment</a:t>
              </a:r>
            </a:p>
            <a:p>
              <a:endParaRPr lang="en-US" sz="1200">
                <a:solidFill>
                  <a:srgbClr val="0070C0"/>
                </a:solidFill>
              </a:endParaRPr>
            </a:p>
          </p:txBody>
        </p:sp>
        <p:sp>
          <p:nvSpPr>
            <p:cNvPr id="74" name="Rectangle: Rounded Corners 33">
              <a:extLst>
                <a:ext uri="{FF2B5EF4-FFF2-40B4-BE49-F238E27FC236}">
                  <a16:creationId xmlns:a16="http://schemas.microsoft.com/office/drawing/2014/main" id="{7EA6031C-EA16-C0BC-4623-830ADB125207}"/>
                </a:ext>
              </a:extLst>
            </p:cNvPr>
            <p:cNvSpPr/>
            <p:nvPr/>
          </p:nvSpPr>
          <p:spPr>
            <a:xfrm>
              <a:off x="6252898" y="3424682"/>
              <a:ext cx="2743200" cy="1539125"/>
            </a:xfrm>
            <a:prstGeom prst="roundRect">
              <a:avLst>
                <a:gd name="adj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7145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Environment – Stations</a:t>
              </a: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Outside</a:t>
              </a:r>
            </a:p>
            <a:p>
              <a:pPr marL="354330" indent="-171450">
                <a:lnSpc>
                  <a:spcPts val="122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Inside</a:t>
              </a:r>
            </a:p>
            <a:p>
              <a:pPr marL="17145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Environment – Trains</a:t>
              </a: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Cleanliness</a:t>
              </a: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Temperature</a:t>
              </a:r>
            </a:p>
            <a:p>
              <a:pPr marL="17145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Environment – Code of Conduct </a:t>
              </a:r>
              <a:endParaRPr lang="en-US" sz="1100" strike="sngStrike">
                <a:solidFill>
                  <a:schemeClr val="tx1"/>
                </a:solidFill>
                <a:highlight>
                  <a:srgbClr val="FFFF00"/>
                </a:highlight>
              </a:endParaRP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Gender Based Harassment</a:t>
              </a: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Fare Evasion</a:t>
              </a:r>
              <a:endParaRPr lang="en-US" sz="1100">
                <a:solidFill>
                  <a:srgbClr val="0070C0"/>
                </a:solidFill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93CD31F6-FE8B-4114-A13F-1E830D987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  KPI Grouping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D52E9F-59A0-F297-B465-0BD5C2121270}"/>
              </a:ext>
            </a:extLst>
          </p:cNvPr>
          <p:cNvGrpSpPr/>
          <p:nvPr/>
        </p:nvGrpSpPr>
        <p:grpSpPr>
          <a:xfrm>
            <a:off x="289170" y="1021862"/>
            <a:ext cx="11677161" cy="532965"/>
            <a:chOff x="-358529" y="990600"/>
            <a:chExt cx="11677161" cy="532965"/>
          </a:xfrm>
        </p:grpSpPr>
        <p:sp>
          <p:nvSpPr>
            <p:cNvPr id="16" name="Rectangle: Rounded Corners 33">
              <a:extLst>
                <a:ext uri="{FF2B5EF4-FFF2-40B4-BE49-F238E27FC236}">
                  <a16:creationId xmlns:a16="http://schemas.microsoft.com/office/drawing/2014/main" id="{C39FE15C-A62E-B859-91FD-258FE36F25AD}"/>
                </a:ext>
              </a:extLst>
            </p:cNvPr>
            <p:cNvSpPr/>
            <p:nvPr/>
          </p:nvSpPr>
          <p:spPr>
            <a:xfrm>
              <a:off x="-358529" y="990600"/>
              <a:ext cx="11677161" cy="532965"/>
            </a:xfrm>
            <a:prstGeom prst="roundRect">
              <a:avLst>
                <a:gd name="adj" fmla="val 0"/>
              </a:avLst>
            </a:prstGeom>
            <a:solidFill>
              <a:srgbClr val="005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rgbClr val="0070C0"/>
                </a:solidFill>
              </a:endParaRPr>
            </a:p>
            <a:p>
              <a:pPr algn="ctr"/>
              <a:r>
                <a:rPr lang="en-US" sz="1400">
                  <a:solidFill>
                    <a:schemeClr val="bg1"/>
                  </a:solidFill>
                </a:rPr>
                <a:t>Service Performance</a:t>
              </a:r>
            </a:p>
            <a:p>
              <a:pPr algn="ctr"/>
              <a:endParaRPr lang="en-US" sz="1400">
                <a:solidFill>
                  <a:srgbClr val="0070C0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4E1517C-D6B9-B638-FF58-BE9FE19C3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4732" y="1048316"/>
              <a:ext cx="419101" cy="41910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8C96479-5832-2463-71AC-10CE786834EA}"/>
              </a:ext>
            </a:extLst>
          </p:cNvPr>
          <p:cNvGrpSpPr/>
          <p:nvPr/>
        </p:nvGrpSpPr>
        <p:grpSpPr>
          <a:xfrm>
            <a:off x="3277052" y="1740081"/>
            <a:ext cx="2743200" cy="4643339"/>
            <a:chOff x="3277052" y="1740081"/>
            <a:chExt cx="2743200" cy="4643339"/>
          </a:xfrm>
        </p:grpSpPr>
        <p:sp>
          <p:nvSpPr>
            <p:cNvPr id="35" name="Rectangle: Rounded Corners 33">
              <a:extLst>
                <a:ext uri="{FF2B5EF4-FFF2-40B4-BE49-F238E27FC236}">
                  <a16:creationId xmlns:a16="http://schemas.microsoft.com/office/drawing/2014/main" id="{57461662-1930-1B7D-D0DC-9A679915AB93}"/>
                </a:ext>
              </a:extLst>
            </p:cNvPr>
            <p:cNvSpPr/>
            <p:nvPr/>
          </p:nvSpPr>
          <p:spPr>
            <a:xfrm>
              <a:off x="3277052" y="1740081"/>
              <a:ext cx="2743200" cy="4643339"/>
            </a:xfrm>
            <a:prstGeom prst="roundRect">
              <a:avLst>
                <a:gd name="adj" fmla="val 0"/>
              </a:avLst>
            </a:prstGeom>
            <a:solidFill>
              <a:srgbClr val="005E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Railway Asset Availability</a:t>
              </a:r>
              <a:endParaRPr lang="en-US" sz="1400">
                <a:solidFill>
                  <a:srgbClr val="0070C0"/>
                </a:solidFill>
              </a:endParaRPr>
            </a:p>
          </p:txBody>
        </p:sp>
        <p:sp>
          <p:nvSpPr>
            <p:cNvPr id="36" name="Rectangle: Rounded Corners 33">
              <a:extLst>
                <a:ext uri="{FF2B5EF4-FFF2-40B4-BE49-F238E27FC236}">
                  <a16:creationId xmlns:a16="http://schemas.microsoft.com/office/drawing/2014/main" id="{0A6A1A47-D64D-7CDF-778D-1EB675DD8CDB}"/>
                </a:ext>
              </a:extLst>
            </p:cNvPr>
            <p:cNvSpPr/>
            <p:nvPr/>
          </p:nvSpPr>
          <p:spPr>
            <a:xfrm>
              <a:off x="3277052" y="3669771"/>
              <a:ext cx="2743200" cy="253660"/>
            </a:xfrm>
            <a:prstGeom prst="roundRect">
              <a:avLst>
                <a:gd name="adj" fmla="val 0"/>
              </a:avLst>
            </a:prstGeom>
            <a:solidFill>
              <a:srgbClr val="0482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200">
                <a:solidFill>
                  <a:srgbClr val="0070C0"/>
                </a:solidFill>
              </a:endParaRPr>
            </a:p>
            <a:p>
              <a:r>
                <a:rPr lang="en-US" sz="1200">
                  <a:solidFill>
                    <a:schemeClr val="bg1"/>
                  </a:solidFill>
                </a:rPr>
                <a:t>Revenue Fleet</a:t>
              </a:r>
            </a:p>
            <a:p>
              <a:endParaRPr lang="en-US" sz="1200">
                <a:solidFill>
                  <a:srgbClr val="0070C0"/>
                </a:solidFill>
              </a:endParaRPr>
            </a:p>
          </p:txBody>
        </p:sp>
        <p:sp>
          <p:nvSpPr>
            <p:cNvPr id="37" name="Rectangle: Rounded Corners 33">
              <a:extLst>
                <a:ext uri="{FF2B5EF4-FFF2-40B4-BE49-F238E27FC236}">
                  <a16:creationId xmlns:a16="http://schemas.microsoft.com/office/drawing/2014/main" id="{8DA0A8B4-981B-FD0A-18C2-D52CDCC39C84}"/>
                </a:ext>
              </a:extLst>
            </p:cNvPr>
            <p:cNvSpPr/>
            <p:nvPr/>
          </p:nvSpPr>
          <p:spPr>
            <a:xfrm>
              <a:off x="3277052" y="3911296"/>
              <a:ext cx="2743200" cy="708701"/>
            </a:xfrm>
            <a:prstGeom prst="roundRect">
              <a:avLst>
                <a:gd name="adj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7145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Revenue Fleet - Fleet Reliability</a:t>
              </a: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4 AM - Car Availability </a:t>
              </a: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Vehicle MTBSD - (Hours)</a:t>
              </a:r>
            </a:p>
          </p:txBody>
        </p:sp>
        <p:sp>
          <p:nvSpPr>
            <p:cNvPr id="38" name="Rectangle: Rounded Corners 33">
              <a:extLst>
                <a:ext uri="{FF2B5EF4-FFF2-40B4-BE49-F238E27FC236}">
                  <a16:creationId xmlns:a16="http://schemas.microsoft.com/office/drawing/2014/main" id="{464D2957-0494-1125-9063-991A066F63F5}"/>
                </a:ext>
              </a:extLst>
            </p:cNvPr>
            <p:cNvSpPr/>
            <p:nvPr/>
          </p:nvSpPr>
          <p:spPr>
            <a:xfrm>
              <a:off x="3277052" y="2140227"/>
              <a:ext cx="2743200" cy="229830"/>
            </a:xfrm>
            <a:prstGeom prst="roundRect">
              <a:avLst>
                <a:gd name="adj" fmla="val 0"/>
              </a:avLst>
            </a:prstGeom>
            <a:solidFill>
              <a:srgbClr val="0482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200">
                <a:solidFill>
                  <a:srgbClr val="0070C0"/>
                </a:solidFill>
              </a:endParaRPr>
            </a:p>
            <a:p>
              <a:r>
                <a:rPr lang="en-US" sz="1200">
                  <a:solidFill>
                    <a:schemeClr val="bg1"/>
                  </a:solidFill>
                </a:rPr>
                <a:t>Wayside</a:t>
              </a:r>
            </a:p>
            <a:p>
              <a:endParaRPr lang="en-US" sz="1200">
                <a:solidFill>
                  <a:srgbClr val="0070C0"/>
                </a:solidFill>
              </a:endParaRPr>
            </a:p>
          </p:txBody>
        </p:sp>
        <p:sp>
          <p:nvSpPr>
            <p:cNvPr id="39" name="Rectangle: Rounded Corners 33">
              <a:extLst>
                <a:ext uri="{FF2B5EF4-FFF2-40B4-BE49-F238E27FC236}">
                  <a16:creationId xmlns:a16="http://schemas.microsoft.com/office/drawing/2014/main" id="{2D14991B-BD94-D38E-A8BE-347A60AFD7FA}"/>
                </a:ext>
              </a:extLst>
            </p:cNvPr>
            <p:cNvSpPr/>
            <p:nvPr/>
          </p:nvSpPr>
          <p:spPr>
            <a:xfrm>
              <a:off x="3277052" y="2370056"/>
              <a:ext cx="2743200" cy="1230429"/>
            </a:xfrm>
            <a:prstGeom prst="roundRect">
              <a:avLst>
                <a:gd name="adj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7145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Wayside - Train Control Systems</a:t>
              </a:r>
            </a:p>
            <a:p>
              <a:pPr marL="352425" lvl="1" indent="-175895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 Wayside Train Control System</a:t>
              </a:r>
              <a:endParaRPr lang="en-US" sz="1100">
                <a:solidFill>
                  <a:schemeClr val="tx1"/>
                </a:solidFill>
                <a:ea typeface="Calibri"/>
                <a:cs typeface="Calibri"/>
              </a:endParaRP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 Control System</a:t>
              </a:r>
              <a:endParaRPr lang="en-US">
                <a:solidFill>
                  <a:schemeClr val="tx1"/>
                </a:solidFill>
              </a:endParaRPr>
            </a:p>
            <a:p>
              <a:pPr marL="17145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Wayside - Railway Systems</a:t>
              </a:r>
            </a:p>
            <a:p>
              <a:pPr marL="352425" indent="-175895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Track</a:t>
              </a:r>
              <a:endParaRPr lang="en-US" sz="1100">
                <a:solidFill>
                  <a:schemeClr val="tx1"/>
                </a:solidFill>
                <a:cs typeface="Calibri" panose="020F0502020204030204"/>
              </a:endParaRP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Traction Power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100">
                <a:solidFill>
                  <a:srgbClr val="0070C0"/>
                </a:solidFill>
              </a:endParaRPr>
            </a:p>
          </p:txBody>
        </p:sp>
        <p:sp>
          <p:nvSpPr>
            <p:cNvPr id="52" name="Rectangle: Rounded Corners 33">
              <a:extLst>
                <a:ext uri="{FF2B5EF4-FFF2-40B4-BE49-F238E27FC236}">
                  <a16:creationId xmlns:a16="http://schemas.microsoft.com/office/drawing/2014/main" id="{94B8A9BE-D523-86DE-1471-8D528387A813}"/>
                </a:ext>
              </a:extLst>
            </p:cNvPr>
            <p:cNvSpPr/>
            <p:nvPr/>
          </p:nvSpPr>
          <p:spPr>
            <a:xfrm>
              <a:off x="3277052" y="4691368"/>
              <a:ext cx="2743200" cy="229830"/>
            </a:xfrm>
            <a:prstGeom prst="roundRect">
              <a:avLst>
                <a:gd name="adj" fmla="val 0"/>
              </a:avLst>
            </a:prstGeom>
            <a:solidFill>
              <a:srgbClr val="0482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200">
                <a:solidFill>
                  <a:srgbClr val="0070C0"/>
                </a:solidFill>
              </a:endParaRPr>
            </a:p>
            <a:p>
              <a:r>
                <a:rPr lang="en-US" sz="1200">
                  <a:solidFill>
                    <a:schemeClr val="bg1"/>
                  </a:solidFill>
                </a:rPr>
                <a:t>Operations</a:t>
              </a:r>
            </a:p>
            <a:p>
              <a:endParaRPr lang="en-US" sz="1200">
                <a:solidFill>
                  <a:srgbClr val="0070C0"/>
                </a:solidFill>
              </a:endParaRPr>
            </a:p>
          </p:txBody>
        </p:sp>
        <p:sp>
          <p:nvSpPr>
            <p:cNvPr id="53" name="Rectangle: Rounded Corners 33">
              <a:extLst>
                <a:ext uri="{FF2B5EF4-FFF2-40B4-BE49-F238E27FC236}">
                  <a16:creationId xmlns:a16="http://schemas.microsoft.com/office/drawing/2014/main" id="{A4F0B708-9C7C-B762-4DBE-668FCE04CD4E}"/>
                </a:ext>
              </a:extLst>
            </p:cNvPr>
            <p:cNvSpPr/>
            <p:nvPr/>
          </p:nvSpPr>
          <p:spPr>
            <a:xfrm>
              <a:off x="3277052" y="4925796"/>
              <a:ext cx="2743200" cy="391271"/>
            </a:xfrm>
            <a:prstGeom prst="roundRect">
              <a:avLst>
                <a:gd name="adj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7145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Transportation Staffing</a:t>
              </a:r>
            </a:p>
          </p:txBody>
        </p:sp>
        <p:sp>
          <p:nvSpPr>
            <p:cNvPr id="58" name="Rectangle: Rounded Corners 33">
              <a:extLst>
                <a:ext uri="{FF2B5EF4-FFF2-40B4-BE49-F238E27FC236}">
                  <a16:creationId xmlns:a16="http://schemas.microsoft.com/office/drawing/2014/main" id="{5668FCEE-DBBE-EFC3-7D41-939B6E8F26BB}"/>
                </a:ext>
              </a:extLst>
            </p:cNvPr>
            <p:cNvSpPr/>
            <p:nvPr/>
          </p:nvSpPr>
          <p:spPr>
            <a:xfrm>
              <a:off x="3277052" y="5398937"/>
              <a:ext cx="2743200" cy="229830"/>
            </a:xfrm>
            <a:prstGeom prst="roundRect">
              <a:avLst>
                <a:gd name="adj" fmla="val 0"/>
              </a:avLst>
            </a:prstGeom>
            <a:solidFill>
              <a:srgbClr val="0482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200">
                <a:solidFill>
                  <a:srgbClr val="0070C0"/>
                </a:solidFill>
              </a:endParaRPr>
            </a:p>
            <a:p>
              <a:r>
                <a:rPr lang="en-US" sz="1200">
                  <a:solidFill>
                    <a:schemeClr val="bg1"/>
                  </a:solidFill>
                </a:rPr>
                <a:t>Stations</a:t>
              </a:r>
            </a:p>
            <a:p>
              <a:endParaRPr lang="en-US" sz="1200">
                <a:solidFill>
                  <a:srgbClr val="0070C0"/>
                </a:solidFill>
              </a:endParaRPr>
            </a:p>
          </p:txBody>
        </p:sp>
        <p:sp>
          <p:nvSpPr>
            <p:cNvPr id="60" name="Rectangle: Rounded Corners 33">
              <a:extLst>
                <a:ext uri="{FF2B5EF4-FFF2-40B4-BE49-F238E27FC236}">
                  <a16:creationId xmlns:a16="http://schemas.microsoft.com/office/drawing/2014/main" id="{BE0047E0-B09E-C688-4CF3-217A3609F4D5}"/>
                </a:ext>
              </a:extLst>
            </p:cNvPr>
            <p:cNvSpPr/>
            <p:nvPr/>
          </p:nvSpPr>
          <p:spPr>
            <a:xfrm>
              <a:off x="3277052" y="5628768"/>
              <a:ext cx="2743200" cy="661966"/>
            </a:xfrm>
            <a:prstGeom prst="roundRect">
              <a:avLst>
                <a:gd name="adj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7145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Availability – Elevators</a:t>
              </a:r>
            </a:p>
            <a:p>
              <a:pPr marL="17145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Availability – Escalators</a:t>
              </a:r>
            </a:p>
            <a:p>
              <a:pPr marL="17145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Availability – Fare Collection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D46237-037D-46FB-8EDD-C1B2B108029C}"/>
              </a:ext>
            </a:extLst>
          </p:cNvPr>
          <p:cNvGrpSpPr/>
          <p:nvPr/>
        </p:nvGrpSpPr>
        <p:grpSpPr>
          <a:xfrm>
            <a:off x="9222675" y="1735319"/>
            <a:ext cx="2743200" cy="4174414"/>
            <a:chOff x="9222675" y="1737734"/>
            <a:chExt cx="2743200" cy="4174414"/>
          </a:xfrm>
        </p:grpSpPr>
        <p:sp>
          <p:nvSpPr>
            <p:cNvPr id="82" name="Rectangle: Rounded Corners 33">
              <a:extLst>
                <a:ext uri="{FF2B5EF4-FFF2-40B4-BE49-F238E27FC236}">
                  <a16:creationId xmlns:a16="http://schemas.microsoft.com/office/drawing/2014/main" id="{5B3ED6EB-335C-0C86-52C0-6D4C4FBD6FAE}"/>
                </a:ext>
              </a:extLst>
            </p:cNvPr>
            <p:cNvSpPr/>
            <p:nvPr/>
          </p:nvSpPr>
          <p:spPr>
            <a:xfrm>
              <a:off x="9222675" y="1737734"/>
              <a:ext cx="2743200" cy="4174414"/>
            </a:xfrm>
            <a:prstGeom prst="roundRect">
              <a:avLst>
                <a:gd name="adj" fmla="val 0"/>
              </a:avLst>
            </a:prstGeom>
            <a:solidFill>
              <a:srgbClr val="005E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Safety and Security</a:t>
              </a:r>
            </a:p>
            <a:p>
              <a:pPr algn="ctr"/>
              <a:endParaRPr lang="en-US" sz="1400">
                <a:solidFill>
                  <a:srgbClr val="0070C0"/>
                </a:solidFill>
              </a:endParaRPr>
            </a:p>
          </p:txBody>
        </p:sp>
        <p:sp>
          <p:nvSpPr>
            <p:cNvPr id="85" name="Rectangle: Rounded Corners 33">
              <a:extLst>
                <a:ext uri="{FF2B5EF4-FFF2-40B4-BE49-F238E27FC236}">
                  <a16:creationId xmlns:a16="http://schemas.microsoft.com/office/drawing/2014/main" id="{61B7E4F6-19E6-B2BE-4B4C-3B8053EB5976}"/>
                </a:ext>
              </a:extLst>
            </p:cNvPr>
            <p:cNvSpPr/>
            <p:nvPr/>
          </p:nvSpPr>
          <p:spPr>
            <a:xfrm>
              <a:off x="9222675" y="2128703"/>
              <a:ext cx="2743200" cy="226160"/>
            </a:xfrm>
            <a:prstGeom prst="roundRect">
              <a:avLst>
                <a:gd name="adj" fmla="val 0"/>
              </a:avLst>
            </a:prstGeom>
            <a:solidFill>
              <a:srgbClr val="0482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200">
                <a:solidFill>
                  <a:srgbClr val="0070C0"/>
                </a:solidFill>
              </a:endParaRPr>
            </a:p>
            <a:p>
              <a:r>
                <a:rPr lang="en-US" sz="1200">
                  <a:solidFill>
                    <a:schemeClr val="bg1"/>
                  </a:solidFill>
                </a:rPr>
                <a:t>Safety</a:t>
              </a:r>
            </a:p>
            <a:p>
              <a:endParaRPr lang="en-US" sz="1200">
                <a:solidFill>
                  <a:srgbClr val="0070C0"/>
                </a:solidFill>
              </a:endParaRPr>
            </a:p>
          </p:txBody>
        </p:sp>
        <p:sp>
          <p:nvSpPr>
            <p:cNvPr id="86" name="Rectangle: Rounded Corners 33">
              <a:extLst>
                <a:ext uri="{FF2B5EF4-FFF2-40B4-BE49-F238E27FC236}">
                  <a16:creationId xmlns:a16="http://schemas.microsoft.com/office/drawing/2014/main" id="{4768AFC1-6652-ADE9-6A9F-0BD96CAF6710}"/>
                </a:ext>
              </a:extLst>
            </p:cNvPr>
            <p:cNvSpPr/>
            <p:nvPr/>
          </p:nvSpPr>
          <p:spPr>
            <a:xfrm>
              <a:off x="9222675" y="2354863"/>
              <a:ext cx="2743200" cy="1531337"/>
            </a:xfrm>
            <a:prstGeom prst="roundRect">
              <a:avLst>
                <a:gd name="adj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7145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Safety – Passenger</a:t>
              </a: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Station Incidents</a:t>
              </a:r>
              <a:endParaRPr lang="en-US" sz="1100">
                <a:solidFill>
                  <a:schemeClr val="tx1"/>
                </a:solidFill>
                <a:ea typeface="Calibri"/>
                <a:cs typeface="Calibri"/>
              </a:endParaRPr>
            </a:p>
            <a:p>
              <a:pPr marL="354330" indent="-171450">
                <a:lnSpc>
                  <a:spcPts val="122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Vehicle Incidents</a:t>
              </a:r>
              <a:endParaRPr lang="en-US" sz="1100">
                <a:solidFill>
                  <a:schemeClr val="tx1"/>
                </a:solidFill>
                <a:ea typeface="Calibri"/>
                <a:cs typeface="Calibri"/>
              </a:endParaRPr>
            </a:p>
            <a:p>
              <a:pPr marL="17145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Safety – Employee</a:t>
              </a:r>
              <a:endParaRPr lang="en-US" sz="1100">
                <a:solidFill>
                  <a:schemeClr val="tx1"/>
                </a:solidFill>
                <a:ea typeface="Calibri"/>
                <a:cs typeface="Calibri"/>
              </a:endParaRP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Lost Time Injuries</a:t>
              </a:r>
              <a:endParaRPr lang="en-US" sz="1100">
                <a:solidFill>
                  <a:schemeClr val="tx1"/>
                </a:solidFill>
                <a:ea typeface="Calibri"/>
                <a:cs typeface="Calibri"/>
              </a:endParaRP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OSHA Recordable Injuries</a:t>
              </a:r>
              <a:endParaRPr lang="en-US" sz="1100">
                <a:solidFill>
                  <a:schemeClr val="tx1"/>
                </a:solidFill>
                <a:ea typeface="Calibri"/>
                <a:cs typeface="Calibri"/>
              </a:endParaRPr>
            </a:p>
            <a:p>
              <a:pPr marL="17145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Safety – Violations</a:t>
              </a: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Unscheduled Door Openings</a:t>
              </a: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OSHA Recordable Injuries</a:t>
              </a:r>
            </a:p>
          </p:txBody>
        </p:sp>
        <p:sp>
          <p:nvSpPr>
            <p:cNvPr id="98" name="Rectangle: Rounded Corners 33">
              <a:extLst>
                <a:ext uri="{FF2B5EF4-FFF2-40B4-BE49-F238E27FC236}">
                  <a16:creationId xmlns:a16="http://schemas.microsoft.com/office/drawing/2014/main" id="{C4B35DBC-7275-67E8-F911-20B876FECE97}"/>
                </a:ext>
              </a:extLst>
            </p:cNvPr>
            <p:cNvSpPr/>
            <p:nvPr/>
          </p:nvSpPr>
          <p:spPr>
            <a:xfrm>
              <a:off x="9222675" y="3965595"/>
              <a:ext cx="2743200" cy="226160"/>
            </a:xfrm>
            <a:prstGeom prst="roundRect">
              <a:avLst>
                <a:gd name="adj" fmla="val 0"/>
              </a:avLst>
            </a:prstGeom>
            <a:solidFill>
              <a:srgbClr val="0482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200">
                <a:solidFill>
                  <a:srgbClr val="0070C0"/>
                </a:solidFill>
              </a:endParaRPr>
            </a:p>
            <a:p>
              <a:r>
                <a:rPr lang="en-US" sz="1200">
                  <a:solidFill>
                    <a:schemeClr val="bg1"/>
                  </a:solidFill>
                </a:rPr>
                <a:t>Security</a:t>
              </a:r>
            </a:p>
            <a:p>
              <a:endParaRPr lang="en-US" sz="1200">
                <a:solidFill>
                  <a:srgbClr val="0070C0"/>
                </a:solidFill>
              </a:endParaRPr>
            </a:p>
          </p:txBody>
        </p:sp>
        <p:sp>
          <p:nvSpPr>
            <p:cNvPr id="99" name="Rectangle: Rounded Corners 33">
              <a:extLst>
                <a:ext uri="{FF2B5EF4-FFF2-40B4-BE49-F238E27FC236}">
                  <a16:creationId xmlns:a16="http://schemas.microsoft.com/office/drawing/2014/main" id="{232B1FC2-BA53-5D0E-84F7-834B00C24063}"/>
                </a:ext>
              </a:extLst>
            </p:cNvPr>
            <p:cNvSpPr/>
            <p:nvPr/>
          </p:nvSpPr>
          <p:spPr>
            <a:xfrm>
              <a:off x="9222675" y="4191754"/>
              <a:ext cx="2743200" cy="1646799"/>
            </a:xfrm>
            <a:prstGeom prst="roundRect">
              <a:avLst>
                <a:gd name="adj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7145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Police Coverage</a:t>
              </a: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BPD Presence</a:t>
              </a:r>
            </a:p>
            <a:p>
              <a:pPr marL="354330" indent="-171450">
                <a:lnSpc>
                  <a:spcPts val="122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BPD Response Time</a:t>
              </a:r>
            </a:p>
            <a:p>
              <a:pPr marL="171450" indent="-171450">
                <a:lnSpc>
                  <a:spcPts val="122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Crime – Against Person</a:t>
              </a:r>
            </a:p>
            <a:p>
              <a:pPr marL="17145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Crime – Burglary</a:t>
              </a: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Bike Thefts</a:t>
              </a: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Auto Burglaries</a:t>
              </a:r>
            </a:p>
            <a:p>
              <a:pPr marL="354330" indent="-171450">
                <a:lnSpc>
                  <a:spcPts val="1220"/>
                </a:lnSpc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Auto Thefts</a:t>
              </a:r>
            </a:p>
            <a:p>
              <a:pPr marL="171450" indent="-171450">
                <a:lnSpc>
                  <a:spcPts val="122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Progressive Policing</a:t>
              </a:r>
            </a:p>
            <a:p>
              <a:pPr marL="182880">
                <a:lnSpc>
                  <a:spcPts val="1220"/>
                </a:lnSpc>
              </a:pPr>
              <a:endParaRPr lang="en-US" sz="1100">
                <a:solidFill>
                  <a:schemeClr val="tx1"/>
                </a:solidFill>
              </a:endParaRPr>
            </a:p>
          </p:txBody>
        </p:sp>
      </p:grpSp>
      <p:sp>
        <p:nvSpPr>
          <p:cNvPr id="100" name="Rectangle: Rounded Corners 33">
            <a:extLst>
              <a:ext uri="{FF2B5EF4-FFF2-40B4-BE49-F238E27FC236}">
                <a16:creationId xmlns:a16="http://schemas.microsoft.com/office/drawing/2014/main" id="{31B1501A-4187-EC81-18D4-C4FEA6F8B926}"/>
              </a:ext>
            </a:extLst>
          </p:cNvPr>
          <p:cNvSpPr/>
          <p:nvPr/>
        </p:nvSpPr>
        <p:spPr>
          <a:xfrm>
            <a:off x="287438" y="6491840"/>
            <a:ext cx="703162" cy="213760"/>
          </a:xfrm>
          <a:prstGeom prst="roundRect">
            <a:avLst>
              <a:gd name="adj" fmla="val 0"/>
            </a:avLst>
          </a:prstGeom>
          <a:solidFill>
            <a:srgbClr val="005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>
              <a:solidFill>
                <a:srgbClr val="0070C0"/>
              </a:solidFill>
            </a:endParaRPr>
          </a:p>
          <a:p>
            <a:r>
              <a:rPr lang="en-US" sz="1100">
                <a:solidFill>
                  <a:schemeClr val="bg1"/>
                </a:solidFill>
              </a:rPr>
              <a:t>Category</a:t>
            </a:r>
          </a:p>
          <a:p>
            <a:endParaRPr lang="en-US" sz="1100">
              <a:solidFill>
                <a:srgbClr val="0070C0"/>
              </a:solidFill>
            </a:endParaRPr>
          </a:p>
        </p:txBody>
      </p:sp>
      <p:sp>
        <p:nvSpPr>
          <p:cNvPr id="101" name="Rectangle: Rounded Corners 33">
            <a:extLst>
              <a:ext uri="{FF2B5EF4-FFF2-40B4-BE49-F238E27FC236}">
                <a16:creationId xmlns:a16="http://schemas.microsoft.com/office/drawing/2014/main" id="{A7BA0925-1CF9-CA54-81C1-BAF952A0FB3D}"/>
              </a:ext>
            </a:extLst>
          </p:cNvPr>
          <p:cNvSpPr/>
          <p:nvPr/>
        </p:nvSpPr>
        <p:spPr>
          <a:xfrm>
            <a:off x="1034027" y="6491840"/>
            <a:ext cx="703162" cy="213760"/>
          </a:xfrm>
          <a:prstGeom prst="roundRect">
            <a:avLst>
              <a:gd name="adj" fmla="val 0"/>
            </a:avLst>
          </a:prstGeom>
          <a:solidFill>
            <a:srgbClr val="048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>
              <a:solidFill>
                <a:srgbClr val="0070C0"/>
              </a:solidFill>
            </a:endParaRPr>
          </a:p>
          <a:p>
            <a:r>
              <a:rPr lang="en-US" sz="1100">
                <a:solidFill>
                  <a:schemeClr val="bg1"/>
                </a:solidFill>
              </a:rPr>
              <a:t>Class</a:t>
            </a:r>
          </a:p>
          <a:p>
            <a:endParaRPr lang="en-US" sz="1100">
              <a:solidFill>
                <a:srgbClr val="0070C0"/>
              </a:solidFill>
            </a:endParaRPr>
          </a:p>
        </p:txBody>
      </p:sp>
      <p:sp>
        <p:nvSpPr>
          <p:cNvPr id="102" name="Rectangle: Rounded Corners 33">
            <a:extLst>
              <a:ext uri="{FF2B5EF4-FFF2-40B4-BE49-F238E27FC236}">
                <a16:creationId xmlns:a16="http://schemas.microsoft.com/office/drawing/2014/main" id="{7461449E-5E28-AAF7-0D41-6B40F1928E55}"/>
              </a:ext>
            </a:extLst>
          </p:cNvPr>
          <p:cNvSpPr/>
          <p:nvPr/>
        </p:nvSpPr>
        <p:spPr>
          <a:xfrm>
            <a:off x="1780616" y="6491840"/>
            <a:ext cx="703162" cy="213760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>
              <a:solidFill>
                <a:schemeClr val="tx1"/>
              </a:solidFill>
            </a:endParaRPr>
          </a:p>
          <a:p>
            <a:r>
              <a:rPr lang="en-US" sz="1100">
                <a:solidFill>
                  <a:schemeClr val="tx1"/>
                </a:solidFill>
              </a:rPr>
              <a:t>Slide</a:t>
            </a:r>
          </a:p>
          <a:p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0FABB6-CACF-4AC5-8AC1-3FDDFFE8E834}"/>
              </a:ext>
            </a:extLst>
          </p:cNvPr>
          <p:cNvSpPr txBox="1"/>
          <p:nvPr/>
        </p:nvSpPr>
        <p:spPr>
          <a:xfrm>
            <a:off x="11201400" y="6537309"/>
            <a:ext cx="685800" cy="10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1300"/>
              <a:t>Page | </a:t>
            </a:r>
            <a:fld id="{F6A57652-B0DE-40E5-A83E-B262E911EA85}" type="slidenum">
              <a:rPr lang="en-US" sz="1300" smtClean="0"/>
              <a:pPr algn="l"/>
              <a:t>1</a:t>
            </a:fld>
            <a:endParaRPr lang="en-US" sz="13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6B6D82-0F5A-4D0F-A7B0-97AE76BBBA97}"/>
              </a:ext>
            </a:extLst>
          </p:cNvPr>
          <p:cNvSpPr txBox="1"/>
          <p:nvPr/>
        </p:nvSpPr>
        <p:spPr>
          <a:xfrm>
            <a:off x="7086600" y="6383420"/>
            <a:ext cx="4038600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algn="l"/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</a:t>
            </a:r>
            <a:r>
              <a:rPr lang="en-US" sz="2000"/>
              <a:t> </a:t>
            </a:r>
            <a:r>
              <a:rPr lang="en-US"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BAY AREA RAPID TRANSIT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6969F-5ABA-7ADA-A3C1-55E0788B33B3}"/>
              </a:ext>
            </a:extLst>
          </p:cNvPr>
          <p:cNvGrpSpPr/>
          <p:nvPr/>
        </p:nvGrpSpPr>
        <p:grpSpPr>
          <a:xfrm>
            <a:off x="287438" y="1735319"/>
            <a:ext cx="2743200" cy="3482511"/>
            <a:chOff x="287438" y="1735319"/>
            <a:chExt cx="2743200" cy="3482511"/>
          </a:xfrm>
        </p:grpSpPr>
        <p:sp>
          <p:nvSpPr>
            <p:cNvPr id="20" name="Rectangle: Rounded Corners 33">
              <a:extLst>
                <a:ext uri="{FF2B5EF4-FFF2-40B4-BE49-F238E27FC236}">
                  <a16:creationId xmlns:a16="http://schemas.microsoft.com/office/drawing/2014/main" id="{5D19D036-B8F4-1DE6-E1FA-9D7C9067DAB7}"/>
                </a:ext>
              </a:extLst>
            </p:cNvPr>
            <p:cNvSpPr/>
            <p:nvPr/>
          </p:nvSpPr>
          <p:spPr>
            <a:xfrm>
              <a:off x="287438" y="1735319"/>
              <a:ext cx="2743200" cy="3482511"/>
            </a:xfrm>
            <a:prstGeom prst="roundRect">
              <a:avLst>
                <a:gd name="adj" fmla="val 0"/>
              </a:avLst>
            </a:prstGeom>
            <a:solidFill>
              <a:srgbClr val="005E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1400">
                  <a:solidFill>
                    <a:schemeClr val="bg1"/>
                  </a:solidFill>
                </a:rPr>
                <a:t>Service Delivery</a:t>
              </a:r>
            </a:p>
            <a:p>
              <a:pPr algn="ctr"/>
              <a:endParaRPr lang="en-US" sz="1400">
                <a:solidFill>
                  <a:srgbClr val="0070C0"/>
                </a:solidFill>
              </a:endParaRPr>
            </a:p>
          </p:txBody>
        </p:sp>
        <p:sp>
          <p:nvSpPr>
            <p:cNvPr id="28" name="Rectangle: Rounded Corners 33">
              <a:extLst>
                <a:ext uri="{FF2B5EF4-FFF2-40B4-BE49-F238E27FC236}">
                  <a16:creationId xmlns:a16="http://schemas.microsoft.com/office/drawing/2014/main" id="{3EF6D565-EBEA-4CF8-C7B2-EF5BC751CF7E}"/>
                </a:ext>
              </a:extLst>
            </p:cNvPr>
            <p:cNvSpPr/>
            <p:nvPr/>
          </p:nvSpPr>
          <p:spPr>
            <a:xfrm>
              <a:off x="287438" y="2140227"/>
              <a:ext cx="2743200" cy="225728"/>
            </a:xfrm>
            <a:prstGeom prst="roundRect">
              <a:avLst>
                <a:gd name="adj" fmla="val 0"/>
              </a:avLst>
            </a:prstGeom>
            <a:solidFill>
              <a:srgbClr val="0482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200">
                <a:solidFill>
                  <a:srgbClr val="0070C0"/>
                </a:solidFill>
              </a:endParaRPr>
            </a:p>
            <a:p>
              <a:r>
                <a:rPr lang="en-US" sz="1200">
                  <a:solidFill>
                    <a:schemeClr val="bg1"/>
                  </a:solidFill>
                </a:rPr>
                <a:t>Capacity</a:t>
              </a:r>
            </a:p>
            <a:p>
              <a:endParaRPr lang="en-US" sz="1200">
                <a:solidFill>
                  <a:srgbClr val="0070C0"/>
                </a:solidFill>
              </a:endParaRPr>
            </a:p>
          </p:txBody>
        </p:sp>
        <p:sp>
          <p:nvSpPr>
            <p:cNvPr id="29" name="Rectangle: Rounded Corners 33">
              <a:extLst>
                <a:ext uri="{FF2B5EF4-FFF2-40B4-BE49-F238E27FC236}">
                  <a16:creationId xmlns:a16="http://schemas.microsoft.com/office/drawing/2014/main" id="{5BF1D3A1-EECA-B781-FB57-A5BF6E6E9CFF}"/>
                </a:ext>
              </a:extLst>
            </p:cNvPr>
            <p:cNvSpPr/>
            <p:nvPr/>
          </p:nvSpPr>
          <p:spPr>
            <a:xfrm>
              <a:off x="287438" y="2365955"/>
              <a:ext cx="2743200" cy="875058"/>
            </a:xfrm>
            <a:prstGeom prst="roundRect">
              <a:avLst>
                <a:gd name="adj" fmla="val 0"/>
              </a:avLst>
            </a:prstGeom>
            <a:solidFill>
              <a:srgbClr val="B6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Weekday - Average Ridership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Dispatches Operated</a:t>
              </a:r>
              <a:endParaRPr lang="en-US" sz="1100">
                <a:solidFill>
                  <a:schemeClr val="tx1"/>
                </a:solidFill>
                <a:cs typeface="Calibri"/>
              </a:endParaRP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  <a:cs typeface="Calibri"/>
                </a:rPr>
                <a:t>Passenger Loading</a:t>
              </a:r>
            </a:p>
          </p:txBody>
        </p:sp>
        <p:sp>
          <p:nvSpPr>
            <p:cNvPr id="30" name="Rectangle: Rounded Corners 33">
              <a:extLst>
                <a:ext uri="{FF2B5EF4-FFF2-40B4-BE49-F238E27FC236}">
                  <a16:creationId xmlns:a16="http://schemas.microsoft.com/office/drawing/2014/main" id="{9D261C27-273C-11A9-2301-C1342F4DE994}"/>
                </a:ext>
              </a:extLst>
            </p:cNvPr>
            <p:cNvSpPr/>
            <p:nvPr/>
          </p:nvSpPr>
          <p:spPr>
            <a:xfrm>
              <a:off x="287438" y="3314960"/>
              <a:ext cx="2743200" cy="241399"/>
            </a:xfrm>
            <a:prstGeom prst="roundRect">
              <a:avLst>
                <a:gd name="adj" fmla="val 0"/>
              </a:avLst>
            </a:prstGeom>
            <a:solidFill>
              <a:srgbClr val="0482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200">
                <a:solidFill>
                  <a:srgbClr val="0070C0"/>
                </a:solidFill>
              </a:endParaRPr>
            </a:p>
            <a:p>
              <a:r>
                <a:rPr lang="en-US" sz="1200">
                  <a:solidFill>
                    <a:schemeClr val="bg1"/>
                  </a:solidFill>
                </a:rPr>
                <a:t>Punctuality</a:t>
              </a:r>
            </a:p>
            <a:p>
              <a:endParaRPr lang="en-US" sz="1200">
                <a:solidFill>
                  <a:srgbClr val="0070C0"/>
                </a:solidFill>
              </a:endParaRPr>
            </a:p>
          </p:txBody>
        </p:sp>
        <p:sp>
          <p:nvSpPr>
            <p:cNvPr id="31" name="Rectangle: Rounded Corners 33">
              <a:extLst>
                <a:ext uri="{FF2B5EF4-FFF2-40B4-BE49-F238E27FC236}">
                  <a16:creationId xmlns:a16="http://schemas.microsoft.com/office/drawing/2014/main" id="{1A9E25E4-FC39-5B9F-2446-AAB42480DE2B}"/>
                </a:ext>
              </a:extLst>
            </p:cNvPr>
            <p:cNvSpPr/>
            <p:nvPr/>
          </p:nvSpPr>
          <p:spPr>
            <a:xfrm>
              <a:off x="287438" y="3556359"/>
              <a:ext cx="2743200" cy="1582908"/>
            </a:xfrm>
            <a:prstGeom prst="roundRect">
              <a:avLst>
                <a:gd name="adj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On-time – Customer</a:t>
              </a:r>
            </a:p>
            <a:p>
              <a:pPr marL="354330" indent="-171450"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Daily / Peak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On-time – Train</a:t>
              </a:r>
            </a:p>
            <a:p>
              <a:pPr marL="354330" indent="-171450"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Daily / Peak</a:t>
              </a:r>
            </a:p>
            <a:p>
              <a:pPr marL="354330" indent="-171450"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schemeClr val="tx1"/>
                  </a:solidFill>
                </a:rPr>
                <a:t>Timed Train Meets - K-Line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100">
                <a:solidFill>
                  <a:srgbClr val="0070C0"/>
                </a:solidFill>
              </a:endParaRPr>
            </a:p>
          </p:txBody>
        </p:sp>
      </p:grp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4C839AE-FCD1-C620-513A-31B1B24E1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88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906EF6FE-AE7B-43A3-8B0D-EC67F85DC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  Summary – Customer Experience</a:t>
            </a:r>
          </a:p>
        </p:txBody>
      </p:sp>
      <p:graphicFrame>
        <p:nvGraphicFramePr>
          <p:cNvPr id="21" name="Table Placeholder 14">
            <a:extLst>
              <a:ext uri="{FF2B5EF4-FFF2-40B4-BE49-F238E27FC236}">
                <a16:creationId xmlns:a16="http://schemas.microsoft.com/office/drawing/2014/main" id="{1C280160-292C-48B8-BCB7-74F28008E2A6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2885524153"/>
              </p:ext>
            </p:extLst>
          </p:nvPr>
        </p:nvGraphicFramePr>
        <p:xfrm>
          <a:off x="4945063" y="914400"/>
          <a:ext cx="6701894" cy="4395694"/>
        </p:xfrm>
        <a:graphic>
          <a:graphicData uri="http://schemas.openxmlformats.org/drawingml/2006/table">
            <a:tbl>
              <a:tblPr/>
              <a:tblGrid>
                <a:gridCol w="422748">
                  <a:extLst>
                    <a:ext uri="{9D8B030D-6E8A-4147-A177-3AD203B41FA5}">
                      <a16:colId xmlns:a16="http://schemas.microsoft.com/office/drawing/2014/main" val="1407514733"/>
                    </a:ext>
                  </a:extLst>
                </a:gridCol>
                <a:gridCol w="3064914">
                  <a:extLst>
                    <a:ext uri="{9D8B030D-6E8A-4147-A177-3AD203B41FA5}">
                      <a16:colId xmlns:a16="http://schemas.microsoft.com/office/drawing/2014/main" val="1308123282"/>
                    </a:ext>
                  </a:extLst>
                </a:gridCol>
                <a:gridCol w="735638">
                  <a:extLst>
                    <a:ext uri="{9D8B030D-6E8A-4147-A177-3AD203B41FA5}">
                      <a16:colId xmlns:a16="http://schemas.microsoft.com/office/drawing/2014/main" val="3053414082"/>
                    </a:ext>
                  </a:extLst>
                </a:gridCol>
                <a:gridCol w="759522">
                  <a:extLst>
                    <a:ext uri="{9D8B030D-6E8A-4147-A177-3AD203B41FA5}">
                      <a16:colId xmlns:a16="http://schemas.microsoft.com/office/drawing/2014/main" val="3672924380"/>
                    </a:ext>
                  </a:extLst>
                </a:gridCol>
                <a:gridCol w="1216152">
                  <a:extLst>
                    <a:ext uri="{9D8B030D-6E8A-4147-A177-3AD203B41FA5}">
                      <a16:colId xmlns:a16="http://schemas.microsoft.com/office/drawing/2014/main" val="1124348685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63791331"/>
                    </a:ext>
                  </a:extLst>
                </a:gridCol>
              </a:tblGrid>
              <a:tr h="433294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effectLst/>
                          <a:latin typeface="+mn-lt"/>
                        </a:rPr>
                        <a:t>Metric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effectLst/>
                          <a:latin typeface="+mn-lt"/>
                        </a:rPr>
                        <a:t>FY24 Q1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effectLst/>
                          <a:latin typeface="+mn-lt"/>
                        </a:rPr>
                        <a:t>Goal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effectLst/>
                          <a:latin typeface="+mn-lt"/>
                        </a:rPr>
                        <a:t>Change from FY23 Q4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85667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92D05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977982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Overall Customer Satisfaction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75%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72745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Station Agent Customer Service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4.5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15%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FFC00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59734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Complaints per 100,000 Passenger Trips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28.69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5.1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(34.06%)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G Times (WN)"/>
                        </a:rPr>
                        <a:t>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75754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80808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5999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Train Temperature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4.14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0.97%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92D05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87480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Train Interior Cleanliness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3.63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(2.94%)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FFC00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9045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80808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49998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Environment Outside Stations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3.50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0.98%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92D05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5114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Environment Inside Stations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3.50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(0.38%)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92D05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34307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80808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005135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Gender Based Harassment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(11.11%)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75585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Fare Evasion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24%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/>
                        </a:rPr>
                        <a:t>(4.31%)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281094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CB305A6-E529-4091-B0A1-95EC03171D07}"/>
              </a:ext>
            </a:extLst>
          </p:cNvPr>
          <p:cNvSpPr txBox="1"/>
          <p:nvPr/>
        </p:nvSpPr>
        <p:spPr>
          <a:xfrm>
            <a:off x="4945063" y="2591892"/>
            <a:ext cx="4630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070C0"/>
                </a:solidFill>
              </a:rPr>
              <a:t>Train Environment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D493C-721F-4951-8A8C-D3015AA09848}"/>
              </a:ext>
            </a:extLst>
          </p:cNvPr>
          <p:cNvSpPr txBox="1"/>
          <p:nvPr/>
        </p:nvSpPr>
        <p:spPr>
          <a:xfrm>
            <a:off x="4945063" y="4405622"/>
            <a:ext cx="4630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070C0"/>
                </a:solidFill>
              </a:rPr>
              <a:t>Code of Conduct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7FA213-DB22-47D1-81D2-25E97D535273}"/>
              </a:ext>
            </a:extLst>
          </p:cNvPr>
          <p:cNvSpPr txBox="1"/>
          <p:nvPr/>
        </p:nvSpPr>
        <p:spPr>
          <a:xfrm>
            <a:off x="4945063" y="3498757"/>
            <a:ext cx="4630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070C0"/>
                </a:solidFill>
              </a:rPr>
              <a:t>Station Environment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A0B403-545C-49EC-A3F1-B529581AE6F6}"/>
              </a:ext>
            </a:extLst>
          </p:cNvPr>
          <p:cNvSpPr txBox="1"/>
          <p:nvPr/>
        </p:nvSpPr>
        <p:spPr>
          <a:xfrm>
            <a:off x="4945063" y="1418243"/>
            <a:ext cx="4630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070C0"/>
                </a:solidFill>
              </a:rPr>
              <a:t>Customer Experience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DCBA76-A1A2-E479-CA96-6050FCFC8B54}"/>
              </a:ext>
            </a:extLst>
          </p:cNvPr>
          <p:cNvSpPr txBox="1"/>
          <p:nvPr/>
        </p:nvSpPr>
        <p:spPr>
          <a:xfrm>
            <a:off x="4848225" y="6089904"/>
            <a:ext cx="71913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CG Times (WN)"/>
              </a:rPr>
              <a:t>▲</a:t>
            </a:r>
            <a:r>
              <a:rPr lang="en-US" sz="1200" b="0" i="1" u="none" strike="noStrike">
                <a:solidFill>
                  <a:schemeClr val="bg1">
                    <a:lumMod val="65000"/>
                  </a:schemeClr>
                </a:solidFill>
                <a:effectLst/>
                <a:latin typeface="CG Times (WN)"/>
              </a:rPr>
              <a:t> </a:t>
            </a:r>
            <a:r>
              <a:rPr lang="en-US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Gray arrows represent change from the previous quarter for metrics which do not have an established goal</a:t>
            </a:r>
            <a:endParaRPr lang="en-US" sz="1200" b="0" i="1" u="none" strike="noStrike">
              <a:solidFill>
                <a:schemeClr val="tx1">
                  <a:lumMod val="75000"/>
                  <a:lumOff val="25000"/>
                </a:schemeClr>
              </a:solidFill>
              <a:effectLst/>
              <a:latin typeface="CG Times (WN)"/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B4BA70-261D-A425-D4CB-EF15ECDF6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AC6F31-3271-E383-FA28-9FF7AB57B441}"/>
              </a:ext>
            </a:extLst>
          </p:cNvPr>
          <p:cNvSpPr txBox="1"/>
          <p:nvPr/>
        </p:nvSpPr>
        <p:spPr>
          <a:xfrm>
            <a:off x="545352" y="1501587"/>
            <a:ext cx="3721847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200" dirty="0">
              <a:cs typeface="Calibri"/>
            </a:endParaRPr>
          </a:p>
          <a:p>
            <a:r>
              <a:rPr lang="en-US" b="1" i="1" dirty="0">
                <a:solidFill>
                  <a:srgbClr val="0070C0"/>
                </a:solidFill>
              </a:rPr>
              <a:t>As a reminder, goals for Customer Experience are not being reported because BART has redesigned the PES surveys and rating criteria.  Goals will be re-established after one year of new data is available.</a:t>
            </a:r>
            <a:endParaRPr lang="en-US" b="1" i="1" dirty="0">
              <a:solidFill>
                <a:srgbClr val="0070C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3918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3999722-708A-444A-9C80-4AFA061B7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i="0" u="none" strike="noStrike">
                <a:effectLst/>
              </a:rPr>
              <a:t> </a:t>
            </a:r>
            <a:endParaRPr lang="en-US" sz="3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77D8A-57D1-8767-66AA-F228A896D37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26202" y="2836939"/>
            <a:ext cx="4992624" cy="32067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Station Agent Customer Service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5E13126-11C7-7BE8-8A14-3EBBE196BFE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93030" y="2866946"/>
            <a:ext cx="4993686" cy="32067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Overall Customer Satisfaction</a:t>
            </a:r>
          </a:p>
        </p:txBody>
      </p:sp>
      <p:sp>
        <p:nvSpPr>
          <p:cNvPr id="2" name="Title 17">
            <a:extLst>
              <a:ext uri="{FF2B5EF4-FFF2-40B4-BE49-F238E27FC236}">
                <a16:creationId xmlns:a16="http://schemas.microsoft.com/office/drawing/2014/main" id="{C0AFC03A-458D-CF2D-9D93-4921A4FCE88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Customer Service – Experience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CB994EB9-E475-3E4F-557C-B260604CA776}"/>
              </a:ext>
            </a:extLst>
          </p:cNvPr>
          <p:cNvGrpSpPr/>
          <p:nvPr/>
        </p:nvGrpSpPr>
        <p:grpSpPr>
          <a:xfrm>
            <a:off x="6269869" y="881850"/>
            <a:ext cx="4481514" cy="1870752"/>
            <a:chOff x="-37179" y="1149483"/>
            <a:chExt cx="4481514" cy="1870752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5E4486AB-12D8-29AF-C2C8-476E54FAB5E2}"/>
                </a:ext>
              </a:extLst>
            </p:cNvPr>
            <p:cNvSpPr txBox="1"/>
            <p:nvPr/>
          </p:nvSpPr>
          <p:spPr>
            <a:xfrm>
              <a:off x="-37179" y="1149483"/>
              <a:ext cx="4481514" cy="67710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2000"/>
                <a:t>Station Agent Customer Service is 4.5</a:t>
              </a:r>
              <a:endParaRPr lang="en-US">
                <a:cs typeface="Calibri" panose="020F0502020204030204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>
                  <a:cs typeface="Calibri" panose="020F0502020204030204"/>
                </a:rPr>
                <a:t>Up 0.6 on the 5-point scale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75A93CC-5D84-525C-8A16-49AF9BB249A0}"/>
                </a:ext>
              </a:extLst>
            </p:cNvPr>
            <p:cNvSpPr txBox="1"/>
            <p:nvPr/>
          </p:nvSpPr>
          <p:spPr>
            <a:xfrm>
              <a:off x="-4363" y="2770551"/>
              <a:ext cx="3462464" cy="2496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defRPr sz="1000" i="1">
                  <a:solidFill>
                    <a:srgbClr val="0070C0"/>
                  </a:solidFill>
                  <a:latin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/>
                <a:t>Customer service from Station Agent (if used today) 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7753E728-8AB2-0738-3E46-240190ACA079}"/>
              </a:ext>
            </a:extLst>
          </p:cNvPr>
          <p:cNvGrpSpPr/>
          <p:nvPr/>
        </p:nvGrpSpPr>
        <p:grpSpPr>
          <a:xfrm>
            <a:off x="150522" y="953737"/>
            <a:ext cx="4257894" cy="1763441"/>
            <a:chOff x="173450" y="2872573"/>
            <a:chExt cx="4257894" cy="176344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E89324C-746F-31D3-886B-8C22E4F78772}"/>
                </a:ext>
              </a:extLst>
            </p:cNvPr>
            <p:cNvSpPr txBox="1"/>
            <p:nvPr/>
          </p:nvSpPr>
          <p:spPr>
            <a:xfrm>
              <a:off x="173450" y="4370557"/>
              <a:ext cx="4257894" cy="2654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i="1">
                  <a:solidFill>
                    <a:srgbClr val="0070C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Overall, how satisfied are you with the services provided by BART? </a:t>
              </a:r>
            </a:p>
          </p:txBody>
        </p:sp>
        <p:sp>
          <p:nvSpPr>
            <p:cNvPr id="116" name="Content Placeholder 92">
              <a:extLst>
                <a:ext uri="{FF2B5EF4-FFF2-40B4-BE49-F238E27FC236}">
                  <a16:creationId xmlns:a16="http://schemas.microsoft.com/office/drawing/2014/main" id="{B74D6FD1-1F76-A921-0D88-5C336FF8F472}"/>
                </a:ext>
              </a:extLst>
            </p:cNvPr>
            <p:cNvSpPr txBox="1">
              <a:spLocks/>
            </p:cNvSpPr>
            <p:nvPr/>
          </p:nvSpPr>
          <p:spPr>
            <a:xfrm>
              <a:off x="220583" y="2872573"/>
              <a:ext cx="3962400" cy="320675"/>
            </a:xfrm>
            <a:prstGeom prst="rect">
              <a:avLst/>
            </a:prstGeom>
          </p:spPr>
          <p:txBody>
            <a:bodyPr vert="horz" lIns="0" tIns="45720" rIns="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5E8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5E8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5E8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5E8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5E8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solidFill>
                    <a:schemeClr val="tx1"/>
                  </a:solidFill>
                </a:rPr>
                <a:t>Overall Customer Satisfaction 74%</a:t>
              </a:r>
              <a:endParaRPr lang="en-US"/>
            </a:p>
            <a:p>
              <a:r>
                <a:rPr lang="en-US">
                  <a:solidFill>
                    <a:schemeClr val="tx1"/>
                  </a:solidFill>
                  <a:cs typeface="Calibri"/>
                </a:rPr>
                <a:t>Up 1% from last quarter</a:t>
              </a:r>
            </a:p>
            <a:p>
              <a:endParaRPr lang="en-US">
                <a:cs typeface="Calibri" panose="020F0502020204030204"/>
              </a:endParaRPr>
            </a:p>
          </p:txBody>
        </p:sp>
      </p:grp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327263-445D-8F9C-7764-71DC65A2E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86897A6-E0CA-62E3-AD64-C1F8EFCB93FB}"/>
              </a:ext>
            </a:extLst>
          </p:cNvPr>
          <p:cNvGrpSpPr/>
          <p:nvPr/>
        </p:nvGrpSpPr>
        <p:grpSpPr>
          <a:xfrm>
            <a:off x="6426202" y="3450963"/>
            <a:ext cx="5296241" cy="2548402"/>
            <a:chOff x="6096000" y="1232000"/>
            <a:chExt cx="4648200" cy="2028035"/>
          </a:xfrm>
        </p:grpSpPr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BE30444F-24E8-33DE-9716-4FDE13CDCF1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70102683"/>
                </p:ext>
              </p:extLst>
            </p:nvPr>
          </p:nvGraphicFramePr>
          <p:xfrm>
            <a:off x="6096000" y="1410680"/>
            <a:ext cx="4648200" cy="18493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84DD42-15D4-882C-2774-344AA947C08E}"/>
                </a:ext>
              </a:extLst>
            </p:cNvPr>
            <p:cNvSpPr txBox="1"/>
            <p:nvPr/>
          </p:nvSpPr>
          <p:spPr>
            <a:xfrm>
              <a:off x="6096000" y="1232000"/>
              <a:ext cx="69833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/>
                <a:t>(Excellent)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262CE30-0984-C136-87EA-892504F6D16A}"/>
                </a:ext>
              </a:extLst>
            </p:cNvPr>
            <p:cNvSpPr txBox="1"/>
            <p:nvPr/>
          </p:nvSpPr>
          <p:spPr>
            <a:xfrm>
              <a:off x="6096000" y="3015160"/>
              <a:ext cx="6399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/>
                <a:t>(Poor)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34E62FE-B86B-E8D2-7D63-61EBB988BD2F}"/>
              </a:ext>
            </a:extLst>
          </p:cNvPr>
          <p:cNvSpPr txBox="1"/>
          <p:nvPr/>
        </p:nvSpPr>
        <p:spPr>
          <a:xfrm>
            <a:off x="6485496" y="3478254"/>
            <a:ext cx="338554" cy="21764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t>Mean</a:t>
            </a:r>
          </a:p>
        </p:txBody>
      </p:sp>
      <p:graphicFrame>
        <p:nvGraphicFramePr>
          <p:cNvPr id="28" name="Chart Placeholder 6">
            <a:extLst>
              <a:ext uri="{FF2B5EF4-FFF2-40B4-BE49-F238E27FC236}">
                <a16:creationId xmlns:a16="http://schemas.microsoft.com/office/drawing/2014/main" id="{9C315413-6793-3646-541B-EF48073B4D4B}"/>
              </a:ext>
            </a:extLst>
          </p:cNvPr>
          <p:cNvGraphicFramePr>
            <a:graphicFrameLocks noGrp="1"/>
          </p:cNvGraphicFramePr>
          <p:nvPr>
            <p:ph type="chart" sz="quarter" idx="24"/>
            <p:extLst>
              <p:ext uri="{D42A27DB-BD31-4B8C-83A1-F6EECF244321}">
                <p14:modId xmlns:p14="http://schemas.microsoft.com/office/powerpoint/2010/main" val="3668322016"/>
              </p:ext>
            </p:extLst>
          </p:nvPr>
        </p:nvGraphicFramePr>
        <p:xfrm>
          <a:off x="352425" y="3294063"/>
          <a:ext cx="5413375" cy="2789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62968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49714A-57EE-4BD5-B24B-8C722AACAF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41248"/>
          </a:xfrm>
          <a:prstGeom prst="rect">
            <a:avLst/>
          </a:prstGeom>
        </p:spPr>
      </p:pic>
      <p:sp>
        <p:nvSpPr>
          <p:cNvPr id="10" name="Title 32">
            <a:extLst>
              <a:ext uri="{FF2B5EF4-FFF2-40B4-BE49-F238E27FC236}">
                <a16:creationId xmlns:a16="http://schemas.microsoft.com/office/drawing/2014/main" id="{DC10D863-5FC4-43C8-88F7-1533EF13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Customer Service – Cases by Type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D740C31-3795-AB02-BB97-67C43530E26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823644" y="3930375"/>
            <a:ext cx="3959352" cy="32067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Compliment Cases – FY24 Q1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E72356A-951F-2AB8-0BD4-6B8B56BC56C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011116" y="3930375"/>
            <a:ext cx="3962400" cy="32067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Inquiry Cases – FY24 Q1</a:t>
            </a:r>
          </a:p>
        </p:txBody>
      </p:sp>
      <p:sp>
        <p:nvSpPr>
          <p:cNvPr id="5" name="TextBox 30">
            <a:extLst>
              <a:ext uri="{FF2B5EF4-FFF2-40B4-BE49-F238E27FC236}">
                <a16:creationId xmlns:a16="http://schemas.microsoft.com/office/drawing/2014/main" id="{7B23063D-8A2A-11C5-3639-B3F28C7A6863}"/>
              </a:ext>
            </a:extLst>
          </p:cNvPr>
          <p:cNvSpPr txBox="1"/>
          <p:nvPr/>
        </p:nvSpPr>
        <p:spPr>
          <a:xfrm>
            <a:off x="3521964" y="964159"/>
            <a:ext cx="5049835" cy="235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defRPr/>
            </a:pPr>
            <a:r>
              <a:rPr lang="en-US" sz="1400">
                <a:solidFill>
                  <a:srgbClr val="005E82"/>
                </a:solidFill>
              </a:rPr>
              <a:t>Breakdown of 6664 Inquiry Cases</a:t>
            </a:r>
            <a:endParaRPr lang="en-US" sz="1400">
              <a:solidFill>
                <a:srgbClr val="FF0000"/>
              </a:solidFill>
            </a:endParaRP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66C187E-01DF-4B6A-74E2-44BA402D6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B28735FB-B93F-BD8B-53C2-60598116DAF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75280715"/>
                  </p:ext>
                </p:extLst>
              </p:nvPr>
            </p:nvGraphicFramePr>
            <p:xfrm>
              <a:off x="3521964" y="1152421"/>
              <a:ext cx="5148072" cy="260604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7" name="Chart 6">
                <a:extLst>
                  <a:ext uri="{FF2B5EF4-FFF2-40B4-BE49-F238E27FC236}">
                    <a16:creationId xmlns:a16="http://schemas.microsoft.com/office/drawing/2014/main" id="{B28735FB-B93F-BD8B-53C2-60598116DA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21964" y="1152421"/>
                <a:ext cx="5148072" cy="260604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4" name="Chart Placeholder 13">
            <a:extLst>
              <a:ext uri="{FF2B5EF4-FFF2-40B4-BE49-F238E27FC236}">
                <a16:creationId xmlns:a16="http://schemas.microsoft.com/office/drawing/2014/main" id="{5E1BE9C1-3FEE-73E5-9AFB-EAB24D06823F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554779888"/>
              </p:ext>
            </p:extLst>
          </p:nvPr>
        </p:nvGraphicFramePr>
        <p:xfrm>
          <a:off x="644525" y="4373563"/>
          <a:ext cx="5132388" cy="157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3F207C2E-730B-6720-6012-89AF7AAE7EED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110201343"/>
              </p:ext>
            </p:extLst>
          </p:nvPr>
        </p:nvGraphicFramePr>
        <p:xfrm>
          <a:off x="6405563" y="4373563"/>
          <a:ext cx="5130800" cy="157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595463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p3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Customer Service – Complaint Cases</a:t>
            </a:r>
          </a:p>
        </p:txBody>
      </p:sp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id="{12C55233-B819-4993-B8AF-F9442970F9CD}"/>
              </a:ext>
            </a:extLst>
          </p:cNvPr>
          <p:cNvPicPr>
            <a:picLocks noGrp="1"/>
          </p:cNvPicPr>
          <p:nvPr>
            <p:ph type="chart" sz="quarter" idx="11"/>
          </p:nvPr>
        </p:nvPicPr>
        <p:blipFill>
          <a:blip r:embed="rId3"/>
          <a:stretch>
            <a:fillRect/>
          </a:stretch>
        </p:blipFill>
        <p:spPr>
          <a:xfrm>
            <a:off x="660476" y="3930692"/>
            <a:ext cx="365760" cy="320040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3A9B054-492D-4B30-99F5-000DC8AF4444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Customer Complaints</a:t>
            </a:r>
          </a:p>
        </p:txBody>
      </p:sp>
      <p:graphicFrame>
        <p:nvGraphicFramePr>
          <p:cNvPr id="26" name="Chart Placeholder 25">
            <a:extLst>
              <a:ext uri="{FF2B5EF4-FFF2-40B4-BE49-F238E27FC236}">
                <a16:creationId xmlns:a16="http://schemas.microsoft.com/office/drawing/2014/main" id="{746E1034-62FB-4742-AB4C-10EBA32321CB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2133887003"/>
              </p:ext>
            </p:extLst>
          </p:nvPr>
        </p:nvGraphicFramePr>
        <p:xfrm>
          <a:off x="583956" y="4312010"/>
          <a:ext cx="4519612" cy="157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9854D55B-FD10-4CD1-8782-BB58870ED54E}"/>
              </a:ext>
            </a:extLst>
          </p:cNvPr>
          <p:cNvSpPr txBox="1">
            <a:spLocks/>
          </p:cNvSpPr>
          <p:nvPr/>
        </p:nvSpPr>
        <p:spPr>
          <a:xfrm>
            <a:off x="5857498" y="3930375"/>
            <a:ext cx="5473625" cy="3206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FY24 Q1 Trending Customer Complaints</a:t>
            </a:r>
          </a:p>
        </p:txBody>
      </p:sp>
      <p:sp>
        <p:nvSpPr>
          <p:cNvPr id="12" name="TextBox 30">
            <a:extLst>
              <a:ext uri="{FF2B5EF4-FFF2-40B4-BE49-F238E27FC236}">
                <a16:creationId xmlns:a16="http://schemas.microsoft.com/office/drawing/2014/main" id="{9806CD98-36E7-4663-8A57-8EB2A5C1E9FE}"/>
              </a:ext>
            </a:extLst>
          </p:cNvPr>
          <p:cNvSpPr txBox="1"/>
          <p:nvPr/>
        </p:nvSpPr>
        <p:spPr>
          <a:xfrm>
            <a:off x="5659086" y="936394"/>
            <a:ext cx="5328689" cy="235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defRPr/>
            </a:pPr>
            <a:r>
              <a:rPr lang="en-US" sz="1400">
                <a:solidFill>
                  <a:srgbClr val="005E82"/>
                </a:solidFill>
              </a:rPr>
              <a:t>Breakdown of Top Five Complaint Categories of 3652 Complaints</a:t>
            </a:r>
            <a:endParaRPr lang="en-US" sz="1400">
              <a:solidFill>
                <a:srgbClr val="006991"/>
              </a:solidFill>
            </a:endParaRP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3D95C64-1FFF-F724-4ABF-8ACCBEF63C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Chart Placeholder 7">
                <a:extLst>
                  <a:ext uri="{FF2B5EF4-FFF2-40B4-BE49-F238E27FC236}">
                    <a16:creationId xmlns:a16="http://schemas.microsoft.com/office/drawing/2014/main" id="{42513932-DCC2-CCF7-7328-68939EA61D0E}"/>
                  </a:ext>
                </a:extLst>
              </p:cNvPr>
              <p:cNvGraphicFramePr>
                <a:graphicFrameLocks noGrp="1"/>
              </p:cNvGraphicFramePr>
              <p:nvPr>
                <p:ph type="chart" sz="quarter" idx="24"/>
                <p:extLst>
                  <p:ext uri="{D42A27DB-BD31-4B8C-83A1-F6EECF244321}">
                    <p14:modId xmlns:p14="http://schemas.microsoft.com/office/powerpoint/2010/main" val="3485991539"/>
                  </p:ext>
                </p:extLst>
              </p:nvPr>
            </p:nvGraphicFramePr>
            <p:xfrm>
              <a:off x="5659086" y="1128135"/>
              <a:ext cx="6055077" cy="260508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8" name="Chart Placeholder 7">
                <a:extLst>
                  <a:ext uri="{FF2B5EF4-FFF2-40B4-BE49-F238E27FC236}">
                    <a16:creationId xmlns:a16="http://schemas.microsoft.com/office/drawing/2014/main" id="{42513932-DCC2-CCF7-7328-68939EA61D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59086" y="1128135"/>
                <a:ext cx="6055077" cy="2605087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918F2CF-AF81-CE77-7D65-F6137A4802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1315905"/>
              </p:ext>
            </p:extLst>
          </p:nvPr>
        </p:nvGraphicFramePr>
        <p:xfrm>
          <a:off x="5659086" y="4183422"/>
          <a:ext cx="5870448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494966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3999722-708A-444A-9C80-4AFA061B7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i="0" u="none" strike="noStrike">
                <a:effectLst/>
              </a:rPr>
              <a:t>  </a:t>
            </a:r>
            <a:endParaRPr lang="en-US" sz="38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6EC0C5-AE56-4B2A-AD6D-2BF9E9E6D97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62895" y="998538"/>
            <a:ext cx="5360988" cy="869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/>
              <a:t>Environment Outside Station</a:t>
            </a:r>
          </a:p>
          <a:p>
            <a:r>
              <a:rPr lang="en-US" sz="1200"/>
              <a:t>This is a composite score which incorporates the appearance of BART landscaping, walkways, and entry plaza (67%), and the cleanliness of the parking lot (33%).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E3E9DA-7178-4FDB-BCC3-25B7CF715B4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325170" y="938213"/>
            <a:ext cx="5360987" cy="939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/>
              <a:t>Environment Inside Station</a:t>
            </a:r>
          </a:p>
          <a:p>
            <a:r>
              <a:rPr lang="en-US" sz="1100"/>
              <a:t>This is a composite score which incorporates the appearance of the platform (40%), concourse (25%), escalator (10%), stairwells (7.5%), elevator (10%), and restroom (7.5%).</a:t>
            </a:r>
            <a:endParaRPr lang="en-US" sz="180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E3EF4F-47B0-52A3-8EC3-D095E65F5C0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 Environment – Stations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CCB122-FD4F-460F-8415-59AF46ABD4FA}"/>
              </a:ext>
            </a:extLst>
          </p:cNvPr>
          <p:cNvSpPr txBox="1"/>
          <p:nvPr/>
        </p:nvSpPr>
        <p:spPr>
          <a:xfrm>
            <a:off x="262895" y="6479692"/>
            <a:ext cx="3900441" cy="27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rgbClr val="C00000"/>
                </a:solidFill>
              </a:rPr>
              <a:t>Data acquired from PES Survey</a:t>
            </a:r>
          </a:p>
          <a:p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0288CD-C980-771C-C26A-AAD885802EF2}"/>
              </a:ext>
            </a:extLst>
          </p:cNvPr>
          <p:cNvSpPr txBox="1"/>
          <p:nvPr/>
        </p:nvSpPr>
        <p:spPr>
          <a:xfrm>
            <a:off x="408176" y="3187755"/>
            <a:ext cx="653346" cy="305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(Excellent)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9C3C91-ED95-E65D-15E8-3FC6DB583E79}"/>
              </a:ext>
            </a:extLst>
          </p:cNvPr>
          <p:cNvSpPr txBox="1"/>
          <p:nvPr/>
        </p:nvSpPr>
        <p:spPr>
          <a:xfrm>
            <a:off x="477598" y="5832640"/>
            <a:ext cx="464849" cy="305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(Poor)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EFB78B-625A-9EF4-6FFB-02C7124517A0}"/>
              </a:ext>
            </a:extLst>
          </p:cNvPr>
          <p:cNvGrpSpPr/>
          <p:nvPr/>
        </p:nvGrpSpPr>
        <p:grpSpPr>
          <a:xfrm>
            <a:off x="6313318" y="2850204"/>
            <a:ext cx="5557667" cy="3461395"/>
            <a:chOff x="6634333" y="2850204"/>
            <a:chExt cx="5557667" cy="346139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3BEA4AB-C321-3FB4-D6FA-7F760D08CABA}"/>
                </a:ext>
              </a:extLst>
            </p:cNvPr>
            <p:cNvSpPr/>
            <p:nvPr/>
          </p:nvSpPr>
          <p:spPr>
            <a:xfrm>
              <a:off x="6634333" y="2850204"/>
              <a:ext cx="5557667" cy="3461395"/>
            </a:xfrm>
            <a:prstGeom prst="roundRect">
              <a:avLst>
                <a:gd name="adj" fmla="val 339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7" name="Chart 46">
              <a:extLst>
                <a:ext uri="{FF2B5EF4-FFF2-40B4-BE49-F238E27FC236}">
                  <a16:creationId xmlns:a16="http://schemas.microsoft.com/office/drawing/2014/main" id="{6AEF5643-54E5-49E1-8A25-BE66ABC9CD2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91402935"/>
                </p:ext>
              </p:extLst>
            </p:nvPr>
          </p:nvGraphicFramePr>
          <p:xfrm>
            <a:off x="6706593" y="3482436"/>
            <a:ext cx="5335909" cy="27224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50D9BC-1D87-6A1A-CB29-078DC502AFF2}"/>
                </a:ext>
              </a:extLst>
            </p:cNvPr>
            <p:cNvSpPr txBox="1"/>
            <p:nvPr/>
          </p:nvSpPr>
          <p:spPr>
            <a:xfrm>
              <a:off x="6669055" y="3187755"/>
              <a:ext cx="653346" cy="305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(Excellent)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0BA43A-8D80-307E-8C9C-9248A451F7D9}"/>
                </a:ext>
              </a:extLst>
            </p:cNvPr>
            <p:cNvSpPr txBox="1"/>
            <p:nvPr/>
          </p:nvSpPr>
          <p:spPr>
            <a:xfrm>
              <a:off x="6763304" y="5832640"/>
              <a:ext cx="464849" cy="305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(Poor)</a:t>
              </a:r>
            </a:p>
          </p:txBody>
        </p:sp>
      </p:grp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6ACCB19-6D54-E3F8-C49B-D3A375125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835C4B2-BD08-FFB7-47B4-13EA4C80CD50}"/>
              </a:ext>
            </a:extLst>
          </p:cNvPr>
          <p:cNvSpPr txBox="1"/>
          <p:nvPr/>
        </p:nvSpPr>
        <p:spPr>
          <a:xfrm>
            <a:off x="342741" y="3596291"/>
            <a:ext cx="323165" cy="21764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</a:rPr>
              <a:t>Mean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E50404-5E08-8468-130C-C630FDF7583A}"/>
              </a:ext>
            </a:extLst>
          </p:cNvPr>
          <p:cNvSpPr txBox="1"/>
          <p:nvPr/>
        </p:nvSpPr>
        <p:spPr>
          <a:xfrm>
            <a:off x="6313318" y="3596291"/>
            <a:ext cx="323165" cy="21764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</a:rPr>
              <a:t>Mean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DB12B0-7150-4801-DED1-B78B9A70239D}"/>
              </a:ext>
            </a:extLst>
          </p:cNvPr>
          <p:cNvGrpSpPr/>
          <p:nvPr/>
        </p:nvGrpSpPr>
        <p:grpSpPr>
          <a:xfrm>
            <a:off x="262895" y="2850204"/>
            <a:ext cx="5557667" cy="3461395"/>
            <a:chOff x="262895" y="2850204"/>
            <a:chExt cx="5557667" cy="34613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9247860-EABA-5EA0-0C26-325EF70FCC8D}"/>
                </a:ext>
              </a:extLst>
            </p:cNvPr>
            <p:cNvSpPr/>
            <p:nvPr/>
          </p:nvSpPr>
          <p:spPr>
            <a:xfrm>
              <a:off x="262895" y="2850204"/>
              <a:ext cx="5557667" cy="3461395"/>
            </a:xfrm>
            <a:prstGeom prst="roundRect">
              <a:avLst>
                <a:gd name="adj" fmla="val 339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1" name="Chart 30">
              <a:extLst>
                <a:ext uri="{FF2B5EF4-FFF2-40B4-BE49-F238E27FC236}">
                  <a16:creationId xmlns:a16="http://schemas.microsoft.com/office/drawing/2014/main" id="{5A43763F-CA60-414D-8A9B-4D96843D8C0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1092075"/>
                </p:ext>
              </p:extLst>
            </p:nvPr>
          </p:nvGraphicFramePr>
          <p:xfrm>
            <a:off x="540453" y="3462193"/>
            <a:ext cx="5135374" cy="27224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2" name="Content Placeholder 3">
              <a:extLst>
                <a:ext uri="{FF2B5EF4-FFF2-40B4-BE49-F238E27FC236}">
                  <a16:creationId xmlns:a16="http://schemas.microsoft.com/office/drawing/2014/main" id="{9F1CCCBB-A504-D12D-E71D-132ABFF4FFD8}"/>
                </a:ext>
              </a:extLst>
            </p:cNvPr>
            <p:cNvSpPr txBox="1">
              <a:spLocks/>
            </p:cNvSpPr>
            <p:nvPr/>
          </p:nvSpPr>
          <p:spPr>
            <a:xfrm>
              <a:off x="504323" y="2889892"/>
              <a:ext cx="4993686" cy="320675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indent="0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>
                  <a:solidFill>
                    <a:srgbClr val="005E82"/>
                  </a:solidFill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5E82"/>
                  </a:solidFill>
                </a:defRPr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5E82"/>
                  </a:solidFill>
                </a:defRPr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5E82"/>
                  </a:solidFill>
                </a:defRPr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5E82"/>
                  </a:solidFill>
                </a:defRPr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/>
                <a:t>Environment Outside Station</a:t>
              </a:r>
            </a:p>
          </p:txBody>
        </p:sp>
      </p:grp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CF5C9302-7054-015F-00E1-08334B844E19}"/>
              </a:ext>
            </a:extLst>
          </p:cNvPr>
          <p:cNvSpPr txBox="1">
            <a:spLocks/>
          </p:cNvSpPr>
          <p:nvPr/>
        </p:nvSpPr>
        <p:spPr>
          <a:xfrm>
            <a:off x="6442289" y="2889892"/>
            <a:ext cx="4993686" cy="3206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rgbClr val="005E82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E82"/>
                </a:solidFill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E82"/>
                </a:solidFill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E82"/>
                </a:solidFill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E82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Environment Inside Station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BA8142-D5DF-46DD-B40B-C0A95195184E}"/>
              </a:ext>
            </a:extLst>
          </p:cNvPr>
          <p:cNvSpPr txBox="1"/>
          <p:nvPr/>
        </p:nvSpPr>
        <p:spPr>
          <a:xfrm>
            <a:off x="321015" y="3206795"/>
            <a:ext cx="653346" cy="305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(Excellent)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4E81CB-56B9-400A-BF7C-A1DBD9BB3D5B}"/>
              </a:ext>
            </a:extLst>
          </p:cNvPr>
          <p:cNvSpPr txBox="1"/>
          <p:nvPr/>
        </p:nvSpPr>
        <p:spPr>
          <a:xfrm>
            <a:off x="342741" y="5876701"/>
            <a:ext cx="464849" cy="305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(Poor)</a:t>
            </a:r>
          </a:p>
        </p:txBody>
      </p:sp>
    </p:spTree>
    <p:extLst>
      <p:ext uri="{BB962C8B-B14F-4D97-AF65-F5344CB8AC3E}">
        <p14:creationId xmlns:p14="http://schemas.microsoft.com/office/powerpoint/2010/main" val="1824650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6EC0C5-AE56-4B2A-AD6D-2BF9E9E6D97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62894" y="1327150"/>
            <a:ext cx="5361619" cy="685800"/>
          </a:xfrm>
          <a:noFill/>
        </p:spPr>
        <p:txBody>
          <a:bodyPr>
            <a:noAutofit/>
          </a:bodyPr>
          <a:lstStyle/>
          <a:p>
            <a:r>
              <a:rPr lang="en-US" sz="1200"/>
              <a:t>This is a composite score which incorporates the appearance of the train interior (60%), and the appearance of any graffiti on the train (40%).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999722-708A-444A-9C80-4AFA061B7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i="0" u="none" strike="noStrike">
                <a:effectLst/>
              </a:rPr>
              <a:t>  </a:t>
            </a:r>
            <a:endParaRPr lang="en-US" sz="380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CDC33B9-E8C2-40B8-9724-33671C65EBE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62894" y="1006475"/>
            <a:ext cx="4729793" cy="3206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/>
              <a:t> Customer Rating – Interior Cleanliness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7E3AA8F2-A171-4491-A0B6-C94F111117B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67488" y="1006475"/>
            <a:ext cx="5624512" cy="10812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/>
              <a:t> Customer Rating - Temperature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E3EF4F-47B0-52A3-8EC3-D095E65F5C0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 Environment – Trains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004C40-1958-D647-9B12-0A344809E1A3}"/>
              </a:ext>
            </a:extLst>
          </p:cNvPr>
          <p:cNvSpPr txBox="1"/>
          <p:nvPr/>
        </p:nvSpPr>
        <p:spPr>
          <a:xfrm>
            <a:off x="262895" y="6479692"/>
            <a:ext cx="3900441" cy="27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rgbClr val="C00000"/>
                </a:solidFill>
              </a:rPr>
              <a:t>Data acquired from PES Survey</a:t>
            </a:r>
          </a:p>
          <a:p>
            <a:endParaRPr lang="en-US" sz="10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3AD3FF-E749-460E-017D-91E08B8E824F}"/>
              </a:ext>
            </a:extLst>
          </p:cNvPr>
          <p:cNvGrpSpPr/>
          <p:nvPr/>
        </p:nvGrpSpPr>
        <p:grpSpPr>
          <a:xfrm>
            <a:off x="6315964" y="2694562"/>
            <a:ext cx="5525923" cy="3533419"/>
            <a:chOff x="6505438" y="2957384"/>
            <a:chExt cx="5525923" cy="327059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0E31CAD-1258-3444-DF7E-E93E87EFC6D0}"/>
                </a:ext>
              </a:extLst>
            </p:cNvPr>
            <p:cNvSpPr/>
            <p:nvPr/>
          </p:nvSpPr>
          <p:spPr>
            <a:xfrm>
              <a:off x="6505438" y="2957384"/>
              <a:ext cx="5525923" cy="3270597"/>
            </a:xfrm>
            <a:prstGeom prst="roundRect">
              <a:avLst>
                <a:gd name="adj" fmla="val 339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3" name="Chart 42">
              <a:extLst>
                <a:ext uri="{FF2B5EF4-FFF2-40B4-BE49-F238E27FC236}">
                  <a16:creationId xmlns:a16="http://schemas.microsoft.com/office/drawing/2014/main" id="{A42D1308-10F9-42A5-B190-364E69DB14E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22645451"/>
                </p:ext>
              </p:extLst>
            </p:nvPr>
          </p:nvGraphicFramePr>
          <p:xfrm>
            <a:off x="6923183" y="3542451"/>
            <a:ext cx="4752340" cy="25627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4BFF6EF-C490-02F6-7A92-9807C4598B19}"/>
                </a:ext>
              </a:extLst>
            </p:cNvPr>
            <p:cNvSpPr txBox="1"/>
            <p:nvPr/>
          </p:nvSpPr>
          <p:spPr>
            <a:xfrm>
              <a:off x="6668272" y="3322699"/>
              <a:ext cx="649614" cy="287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(Excellent)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FFE128-46BF-8392-4220-58FA0F208B9C}"/>
                </a:ext>
              </a:extLst>
            </p:cNvPr>
            <p:cNvSpPr txBox="1"/>
            <p:nvPr/>
          </p:nvSpPr>
          <p:spPr>
            <a:xfrm>
              <a:off x="6737519" y="5768142"/>
              <a:ext cx="462193" cy="287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(Poor)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B10104-09EC-D7E1-BB8A-7436FA46682C}"/>
              </a:ext>
            </a:extLst>
          </p:cNvPr>
          <p:cNvGrpSpPr/>
          <p:nvPr/>
        </p:nvGrpSpPr>
        <p:grpSpPr>
          <a:xfrm>
            <a:off x="283418" y="2700801"/>
            <a:ext cx="5525923" cy="3533419"/>
            <a:chOff x="177112" y="2963623"/>
            <a:chExt cx="5525923" cy="327059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A4B7CBE-CBCC-AF4D-C892-F7201F5FF5A7}"/>
                </a:ext>
              </a:extLst>
            </p:cNvPr>
            <p:cNvSpPr/>
            <p:nvPr/>
          </p:nvSpPr>
          <p:spPr>
            <a:xfrm>
              <a:off x="177112" y="2963623"/>
              <a:ext cx="5525923" cy="3270597"/>
            </a:xfrm>
            <a:prstGeom prst="roundRect">
              <a:avLst>
                <a:gd name="adj" fmla="val 339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5" name="Chart 34">
              <a:extLst>
                <a:ext uri="{FF2B5EF4-FFF2-40B4-BE49-F238E27FC236}">
                  <a16:creationId xmlns:a16="http://schemas.microsoft.com/office/drawing/2014/main" id="{C28725FF-7D9D-4DB8-B8A2-FF6EAFEDBE1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25954068"/>
                </p:ext>
              </p:extLst>
            </p:nvPr>
          </p:nvGraphicFramePr>
          <p:xfrm>
            <a:off x="560508" y="3542451"/>
            <a:ext cx="4788612" cy="25640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3AD92CC-F64E-564D-FA16-42E7DC9B03AF}"/>
                </a:ext>
              </a:extLst>
            </p:cNvPr>
            <p:cNvSpPr txBox="1"/>
            <p:nvPr/>
          </p:nvSpPr>
          <p:spPr>
            <a:xfrm>
              <a:off x="354704" y="3322699"/>
              <a:ext cx="649614" cy="287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(Excellent)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6AB619-F6F0-5580-FA7F-3C00A46931BC}"/>
                </a:ext>
              </a:extLst>
            </p:cNvPr>
            <p:cNvSpPr txBox="1"/>
            <p:nvPr/>
          </p:nvSpPr>
          <p:spPr>
            <a:xfrm>
              <a:off x="448414" y="5768142"/>
              <a:ext cx="462193" cy="287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(Poor)</a:t>
              </a:r>
            </a:p>
          </p:txBody>
        </p:sp>
      </p:grp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531E31-7889-32B6-D3DD-07F018129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CAB8F0D-520C-DAB0-C8BC-628E235CAE38}"/>
              </a:ext>
            </a:extLst>
          </p:cNvPr>
          <p:cNvSpPr txBox="1"/>
          <p:nvPr/>
        </p:nvSpPr>
        <p:spPr>
          <a:xfrm>
            <a:off x="342741" y="3596291"/>
            <a:ext cx="338554" cy="21764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t>Mean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A019C42-3C7E-8A77-8355-1C63D8F4994A}"/>
              </a:ext>
            </a:extLst>
          </p:cNvPr>
          <p:cNvSpPr txBox="1"/>
          <p:nvPr/>
        </p:nvSpPr>
        <p:spPr>
          <a:xfrm>
            <a:off x="6313318" y="3596291"/>
            <a:ext cx="338554" cy="21764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t>Mean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7E860394-9DF2-4FBF-CDF6-7DAF89CF2FA0}"/>
              </a:ext>
            </a:extLst>
          </p:cNvPr>
          <p:cNvSpPr txBox="1">
            <a:spLocks/>
          </p:cNvSpPr>
          <p:nvPr/>
        </p:nvSpPr>
        <p:spPr>
          <a:xfrm>
            <a:off x="504323" y="2775592"/>
            <a:ext cx="4993686" cy="3206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rgbClr val="005E82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E82"/>
                </a:solidFill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E82"/>
                </a:solidFill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E82"/>
                </a:solidFill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E82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Customer Rating – Interior Cleanliness</a:t>
            </a:r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D83208D8-AB7A-43F6-D485-859223C6896D}"/>
              </a:ext>
            </a:extLst>
          </p:cNvPr>
          <p:cNvSpPr txBox="1">
            <a:spLocks/>
          </p:cNvSpPr>
          <p:nvPr/>
        </p:nvSpPr>
        <p:spPr>
          <a:xfrm>
            <a:off x="6442289" y="2775592"/>
            <a:ext cx="4993686" cy="3206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rgbClr val="005E82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E82"/>
                </a:solidFill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E82"/>
                </a:solidFill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E82"/>
                </a:solidFill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E82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Customer Rating - Temperature</a:t>
            </a:r>
          </a:p>
        </p:txBody>
      </p:sp>
    </p:spTree>
    <p:extLst>
      <p:ext uri="{BB962C8B-B14F-4D97-AF65-F5344CB8AC3E}">
        <p14:creationId xmlns:p14="http://schemas.microsoft.com/office/powerpoint/2010/main" val="217014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3999722-708A-444A-9C80-4AFA061B7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i="0" u="none" strike="noStrike">
                <a:effectLst/>
              </a:rPr>
              <a:t> </a:t>
            </a:r>
            <a:endParaRPr lang="en-US" sz="3800"/>
          </a:p>
        </p:txBody>
      </p:sp>
      <p:graphicFrame>
        <p:nvGraphicFramePr>
          <p:cNvPr id="21" name="Chart Placeholder 20">
            <a:extLst>
              <a:ext uri="{FF2B5EF4-FFF2-40B4-BE49-F238E27FC236}">
                <a16:creationId xmlns:a16="http://schemas.microsoft.com/office/drawing/2014/main" id="{8B30AF94-BD7E-44DB-A6C8-8A1DAE02A893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1139981875"/>
              </p:ext>
            </p:extLst>
          </p:nvPr>
        </p:nvGraphicFramePr>
        <p:xfrm>
          <a:off x="6386513" y="3260725"/>
          <a:ext cx="5411787" cy="2842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DEBDA9F-7546-45FB-8ACF-FC655C709BA7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Fare Evasion</a:t>
            </a:r>
          </a:p>
        </p:txBody>
      </p:sp>
      <p:graphicFrame>
        <p:nvGraphicFramePr>
          <p:cNvPr id="17" name="Chart Placeholder 16">
            <a:extLst>
              <a:ext uri="{FF2B5EF4-FFF2-40B4-BE49-F238E27FC236}">
                <a16:creationId xmlns:a16="http://schemas.microsoft.com/office/drawing/2014/main" id="{46FF77C5-78CE-4035-B9DE-5F57CC1E8449}"/>
              </a:ext>
            </a:extLst>
          </p:cNvPr>
          <p:cNvGraphicFramePr>
            <a:graphicFrameLocks noGrp="1"/>
          </p:cNvGraphicFramePr>
          <p:nvPr>
            <p:ph type="chart" sz="quarter" idx="24"/>
            <p:extLst>
              <p:ext uri="{D42A27DB-BD31-4B8C-83A1-F6EECF244321}">
                <p14:modId xmlns:p14="http://schemas.microsoft.com/office/powerpoint/2010/main" val="2195703805"/>
              </p:ext>
            </p:extLst>
          </p:nvPr>
        </p:nvGraphicFramePr>
        <p:xfrm>
          <a:off x="352425" y="3294063"/>
          <a:ext cx="5413375" cy="2810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1F1242-55E9-4808-A815-22C084F7C1ED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Gender Based Harassment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F60D291-BD77-4C20-A60E-EC2A1303BA9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Gender Based Harassment</a:t>
            </a:r>
            <a:endParaRPr lang="en-US" sz="180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2E75752-691C-4FD1-B2EE-7EAEE8EDD7A3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/>
              <a:t>Fare Evasion</a:t>
            </a:r>
          </a:p>
        </p:txBody>
      </p:sp>
      <p:sp>
        <p:nvSpPr>
          <p:cNvPr id="2" name="Title 17">
            <a:extLst>
              <a:ext uri="{FF2B5EF4-FFF2-40B4-BE49-F238E27FC236}">
                <a16:creationId xmlns:a16="http://schemas.microsoft.com/office/drawing/2014/main" id="{C0AFC03A-458D-CF2D-9D93-4921A4FCE88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 Environment – Code of Conduct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3B648C-AED0-4669-96E2-12AA01371DDA}"/>
              </a:ext>
            </a:extLst>
          </p:cNvPr>
          <p:cNvSpPr txBox="1"/>
          <p:nvPr/>
        </p:nvSpPr>
        <p:spPr>
          <a:xfrm>
            <a:off x="304632" y="6365557"/>
            <a:ext cx="109650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rgbClr val="C00000"/>
                </a:solidFill>
              </a:rPr>
              <a:t>Data acquired from PES Survey</a:t>
            </a:r>
          </a:p>
          <a:p>
            <a:endParaRPr lang="en-US" sz="10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264570-031F-4C70-A12F-2F12B6395BCB}"/>
              </a:ext>
            </a:extLst>
          </p:cNvPr>
          <p:cNvSpPr txBox="1"/>
          <p:nvPr/>
        </p:nvSpPr>
        <p:spPr>
          <a:xfrm>
            <a:off x="6545021" y="2524402"/>
            <a:ext cx="5253279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i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you see anyone enter or exit the Station without paying their fare </a:t>
            </a:r>
            <a:r>
              <a:rPr lang="en-US" sz="1100" i="1" u="sng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today</a:t>
            </a:r>
            <a:r>
              <a:rPr lang="en-US" sz="1100" i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D3F0FB-D3E1-454F-8C68-D80EF1A2CB27}"/>
              </a:ext>
            </a:extLst>
          </p:cNvPr>
          <p:cNvSpPr txBox="1"/>
          <p:nvPr/>
        </p:nvSpPr>
        <p:spPr>
          <a:xfrm>
            <a:off x="352425" y="2524542"/>
            <a:ext cx="5253278" cy="26517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i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Have you experienced gender-based sexual harassment at BART in the last six months?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DA148ED-E29E-E477-A3CD-3B505715A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67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Placeholder 10">
            <a:extLst>
              <a:ext uri="{FF2B5EF4-FFF2-40B4-BE49-F238E27FC236}">
                <a16:creationId xmlns:a16="http://schemas.microsoft.com/office/drawing/2014/main" id="{577154AD-B80C-497E-A8A2-3C90467BE969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957417139"/>
              </p:ext>
            </p:extLst>
          </p:nvPr>
        </p:nvGraphicFramePr>
        <p:xfrm>
          <a:off x="4945063" y="914400"/>
          <a:ext cx="6999558" cy="5835582"/>
        </p:xfrm>
        <a:graphic>
          <a:graphicData uri="http://schemas.openxmlformats.org/drawingml/2006/table">
            <a:tbl>
              <a:tblPr/>
              <a:tblGrid>
                <a:gridCol w="357999">
                  <a:extLst>
                    <a:ext uri="{9D8B030D-6E8A-4147-A177-3AD203B41FA5}">
                      <a16:colId xmlns:a16="http://schemas.microsoft.com/office/drawing/2014/main" val="2278854898"/>
                    </a:ext>
                  </a:extLst>
                </a:gridCol>
                <a:gridCol w="3592777">
                  <a:extLst>
                    <a:ext uri="{9D8B030D-6E8A-4147-A177-3AD203B41FA5}">
                      <a16:colId xmlns:a16="http://schemas.microsoft.com/office/drawing/2014/main" val="2568903388"/>
                    </a:ext>
                  </a:extLst>
                </a:gridCol>
                <a:gridCol w="664855">
                  <a:extLst>
                    <a:ext uri="{9D8B030D-6E8A-4147-A177-3AD203B41FA5}">
                      <a16:colId xmlns:a16="http://schemas.microsoft.com/office/drawing/2014/main" val="3467970203"/>
                    </a:ext>
                  </a:extLst>
                </a:gridCol>
                <a:gridCol w="664855">
                  <a:extLst>
                    <a:ext uri="{9D8B030D-6E8A-4147-A177-3AD203B41FA5}">
                      <a16:colId xmlns:a16="http://schemas.microsoft.com/office/drawing/2014/main" val="209741684"/>
                    </a:ext>
                  </a:extLst>
                </a:gridCol>
                <a:gridCol w="1216152">
                  <a:extLst>
                    <a:ext uri="{9D8B030D-6E8A-4147-A177-3AD203B41FA5}">
                      <a16:colId xmlns:a16="http://schemas.microsoft.com/office/drawing/2014/main" val="1507801698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367191988"/>
                    </a:ext>
                  </a:extLst>
                </a:gridCol>
              </a:tblGrid>
              <a:tr h="34190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effectLst/>
                          <a:latin typeface="+mn-lt"/>
                        </a:rPr>
                        <a:t>Metric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effectLst/>
                          <a:latin typeface="+mn-lt"/>
                        </a:rPr>
                        <a:t>FY24 Q1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effectLst/>
                          <a:latin typeface="+mn-lt"/>
                        </a:rPr>
                        <a:t>Goal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effectLst/>
                          <a:latin typeface="+mn-lt"/>
                        </a:rPr>
                        <a:t>Change from FY23 Q4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231821"/>
                  </a:ext>
                </a:extLst>
              </a:tr>
              <a:tr h="65729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Vehicle Incidents/Million Patrons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42.85%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92D050"/>
                          </a:solidFill>
                          <a:effectLst/>
                          <a:latin typeface="CG Times (WN)"/>
                        </a:rPr>
                        <a:t>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8102420"/>
                  </a:ext>
                </a:extLst>
              </a:tr>
              <a:tr h="3419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Unscheduled Door Openings/Million Car Miles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46.66%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G Times (WN)"/>
                        </a:rPr>
                        <a:t>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008966"/>
                  </a:ext>
                </a:extLst>
              </a:tr>
              <a:tr h="3419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Rule Violations Summary/Million Car Miles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48.14%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92D050"/>
                          </a:solidFill>
                          <a:effectLst/>
                          <a:latin typeface="CG Times (WN)"/>
                        </a:rPr>
                        <a:t>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205668"/>
                  </a:ext>
                </a:extLst>
              </a:tr>
              <a:tr h="3419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Station Incidents/Million Patrons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33.33%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92D050"/>
                          </a:solidFill>
                          <a:effectLst/>
                          <a:latin typeface="CG Times (WN)"/>
                        </a:rPr>
                        <a:t>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772035"/>
                  </a:ext>
                </a:extLst>
              </a:tr>
              <a:tr h="3419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OSHA-Recordable Injuries/Illnesses/Per OSHA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(14.67%)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G Times (WN)"/>
                        </a:rPr>
                        <a:t>▼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6781987"/>
                  </a:ext>
                </a:extLst>
              </a:tr>
              <a:tr h="3419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Lost Time Injuries/Illnesses/Per OSHA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(8.06%)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G Times (WN)"/>
                        </a:rPr>
                        <a:t>▼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178408"/>
                  </a:ext>
                </a:extLst>
              </a:tr>
              <a:tr h="648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FF000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969620"/>
                  </a:ext>
                </a:extLst>
              </a:tr>
              <a:tr h="3419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Police Response Time per Emergency Incident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(10.85%)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92D050"/>
                          </a:solidFill>
                          <a:effectLst/>
                          <a:latin typeface="CG Times (WN)"/>
                        </a:rPr>
                        <a:t>▼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56591"/>
                  </a:ext>
                </a:extLst>
              </a:tr>
              <a:tr h="3419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Bike Thefts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(66.66%)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92D050"/>
                          </a:solidFill>
                          <a:effectLst/>
                          <a:latin typeface="CG Times (WN)"/>
                        </a:rPr>
                        <a:t>▼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54963"/>
                  </a:ext>
                </a:extLst>
              </a:tr>
              <a:tr h="3419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Auto Thefts/1,000 Parking Spaces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(3.63%)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G Times (WN)"/>
                        </a:rPr>
                        <a:t>▼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8320273"/>
                  </a:ext>
                </a:extLst>
              </a:tr>
              <a:tr h="3419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Auto Burglaries/1,000 Parking Spaces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(6.48%)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G Times (WN)"/>
                        </a:rPr>
                        <a:t>▼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2729139"/>
                  </a:ext>
                </a:extLst>
              </a:tr>
              <a:tr h="3419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BART Police Presence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89.92%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92D050"/>
                          </a:solidFill>
                          <a:effectLst/>
                          <a:latin typeface="CG Times (WN)"/>
                        </a:rPr>
                        <a:t>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610422"/>
                  </a:ext>
                </a:extLst>
              </a:tr>
              <a:tr h="3419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+mn-lt"/>
                        </a:rPr>
                        <a:t>Crimes Against Persons/Million Riders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14.15%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G Times (WN)"/>
                        </a:rPr>
                        <a:t>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0797267"/>
                  </a:ext>
                </a:extLst>
              </a:tr>
              <a:tr h="341905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363964"/>
                  </a:ext>
                </a:extLst>
              </a:tr>
            </a:tbl>
          </a:graphicData>
        </a:graphic>
      </p:graphicFrame>
      <p:sp>
        <p:nvSpPr>
          <p:cNvPr id="35" name="Title 34">
            <a:extLst>
              <a:ext uri="{FF2B5EF4-FFF2-40B4-BE49-F238E27FC236}">
                <a16:creationId xmlns:a16="http://schemas.microsoft.com/office/drawing/2014/main" id="{906EF6FE-AE7B-43A3-8B0D-EC67F85DC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  Summary – Safety and Security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27477-C88A-4D4E-B9D9-02760A76DC18}"/>
              </a:ext>
            </a:extLst>
          </p:cNvPr>
          <p:cNvSpPr txBox="1"/>
          <p:nvPr/>
        </p:nvSpPr>
        <p:spPr>
          <a:xfrm>
            <a:off x="4945063" y="1404766"/>
            <a:ext cx="4630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070C0"/>
                </a:solidFill>
              </a:rPr>
              <a:t>Safety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93F7B4-147C-4E59-A390-6747D9A91CE0}"/>
              </a:ext>
            </a:extLst>
          </p:cNvPr>
          <p:cNvSpPr txBox="1"/>
          <p:nvPr/>
        </p:nvSpPr>
        <p:spPr>
          <a:xfrm>
            <a:off x="5010965" y="4010188"/>
            <a:ext cx="4630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070C0"/>
                </a:solidFill>
              </a:rPr>
              <a:t>Security</a:t>
            </a:r>
          </a:p>
        </p:txBody>
      </p:sp>
      <p:graphicFrame>
        <p:nvGraphicFramePr>
          <p:cNvPr id="10" name="Chart Placeholder 9">
            <a:extLst>
              <a:ext uri="{FF2B5EF4-FFF2-40B4-BE49-F238E27FC236}">
                <a16:creationId xmlns:a16="http://schemas.microsoft.com/office/drawing/2014/main" id="{A5E1BA19-39FD-45CB-A22C-36BAC86F83DD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158074016"/>
              </p:ext>
            </p:extLst>
          </p:nvPr>
        </p:nvGraphicFramePr>
        <p:xfrm>
          <a:off x="0" y="914400"/>
          <a:ext cx="4562475" cy="3100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F75FF2A-921E-C54A-FACA-12BC42FFB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25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9FB487-70BB-AB28-BC0F-D7236FAEB64C}"/>
              </a:ext>
            </a:extLst>
          </p:cNvPr>
          <p:cNvSpPr/>
          <p:nvPr/>
        </p:nvSpPr>
        <p:spPr>
          <a:xfrm>
            <a:off x="1592261" y="4740294"/>
            <a:ext cx="3039269" cy="862787"/>
          </a:xfrm>
          <a:prstGeom prst="rect">
            <a:avLst/>
          </a:prstGeom>
          <a:solidFill>
            <a:srgbClr val="00B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6E7D1C-D047-D1BF-5FCA-C5435E7E6371}"/>
              </a:ext>
            </a:extLst>
          </p:cNvPr>
          <p:cNvSpPr/>
          <p:nvPr/>
        </p:nvSpPr>
        <p:spPr>
          <a:xfrm>
            <a:off x="7135811" y="4963338"/>
            <a:ext cx="3039269" cy="639743"/>
          </a:xfrm>
          <a:prstGeom prst="rect">
            <a:avLst/>
          </a:prstGeom>
          <a:solidFill>
            <a:srgbClr val="00B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999722-708A-444A-9C80-4AFA061B7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i="0" u="none" strike="noStrike">
                <a:effectLst/>
              </a:rPr>
              <a:t>  </a:t>
            </a:r>
            <a:endParaRPr lang="en-US" sz="38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9561FC-25EB-4B1E-8D43-58434985AD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2068" y="1022111"/>
            <a:ext cx="2667000" cy="23306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/>
              <a:t>Station Incidents</a:t>
            </a:r>
          </a:p>
          <a:p>
            <a:endParaRPr lang="en-US" sz="20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82063FE-8213-4EA3-8D37-DB0AD0A33C8D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Vehicle Incidents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94B72C0-C496-4FD8-860F-3D6CEC0364F1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 Station Incidents  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86DE574D-7D0D-48FE-A0E1-2803E3E0A9A7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4"/>
          <a:stretch>
            <a:fillRect/>
          </a:stretch>
        </p:blipFill>
        <p:spPr>
          <a:xfrm>
            <a:off x="564281" y="3796714"/>
            <a:ext cx="366864" cy="320675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51B619F-C9B4-4E37-950D-E1F0C22B7F1C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984487" y="1021914"/>
            <a:ext cx="2431551" cy="23306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/>
              <a:t>Vehicle Incidents</a:t>
            </a:r>
          </a:p>
          <a:p>
            <a:endParaRPr lang="en-US" sz="2000"/>
          </a:p>
          <a:p>
            <a:endParaRPr lang="en-US" sz="200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E3EF4F-47B0-52A3-8EC3-D095E65F5C0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 Safety – Passenger</a:t>
            </a:r>
          </a:p>
        </p:txBody>
      </p:sp>
      <p:graphicFrame>
        <p:nvGraphicFramePr>
          <p:cNvPr id="21" name="Chart Placeholder 20">
            <a:extLst>
              <a:ext uri="{FF2B5EF4-FFF2-40B4-BE49-F238E27FC236}">
                <a16:creationId xmlns:a16="http://schemas.microsoft.com/office/drawing/2014/main" id="{10C528BF-59D4-4BF2-9E87-FE438F050C2A}"/>
              </a:ext>
            </a:extLst>
          </p:cNvPr>
          <p:cNvGraphicFramePr>
            <a:graphicFrameLocks noGrp="1"/>
          </p:cNvGraphicFramePr>
          <p:nvPr>
            <p:ph type="chart" sz="quarter" idx="24"/>
            <p:extLst>
              <p:ext uri="{D42A27DB-BD31-4B8C-83A1-F6EECF244321}">
                <p14:modId xmlns:p14="http://schemas.microsoft.com/office/powerpoint/2010/main" val="1067415712"/>
              </p:ext>
            </p:extLst>
          </p:nvPr>
        </p:nvGraphicFramePr>
        <p:xfrm>
          <a:off x="571500" y="4254500"/>
          <a:ext cx="4519613" cy="157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Chart Placeholder 23">
            <a:extLst>
              <a:ext uri="{FF2B5EF4-FFF2-40B4-BE49-F238E27FC236}">
                <a16:creationId xmlns:a16="http://schemas.microsoft.com/office/drawing/2014/main" id="{EFE822A9-BD6D-4F7A-8E07-678E2C797DF2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521923617"/>
              </p:ext>
            </p:extLst>
          </p:nvPr>
        </p:nvGraphicFramePr>
        <p:xfrm>
          <a:off x="6110288" y="4254500"/>
          <a:ext cx="4518025" cy="157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Chart 1">
                <a:extLst>
                  <a:ext uri="{FF2B5EF4-FFF2-40B4-BE49-F238E27FC236}">
                    <a16:creationId xmlns:a16="http://schemas.microsoft.com/office/drawing/2014/main" id="{38B51935-0D27-44EC-B3DC-82F43F71346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81379806"/>
                  </p:ext>
                </p:extLst>
              </p:nvPr>
            </p:nvGraphicFramePr>
            <p:xfrm>
              <a:off x="886968" y="1353312"/>
              <a:ext cx="3886200" cy="212140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2" name="Chart 1">
                <a:extLst>
                  <a:ext uri="{FF2B5EF4-FFF2-40B4-BE49-F238E27FC236}">
                    <a16:creationId xmlns:a16="http://schemas.microsoft.com/office/drawing/2014/main" id="{38B51935-0D27-44EC-B3DC-82F43F7134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6968" y="1353312"/>
                <a:ext cx="3886200" cy="2121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" name="Chart 2">
                <a:extLst>
                  <a:ext uri="{FF2B5EF4-FFF2-40B4-BE49-F238E27FC236}">
                    <a16:creationId xmlns:a16="http://schemas.microsoft.com/office/drawing/2014/main" id="{7F0A8DA3-EF39-40AD-9B7C-A492EAEA161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21657791"/>
                  </p:ext>
                </p:extLst>
              </p:nvPr>
            </p:nvGraphicFramePr>
            <p:xfrm>
              <a:off x="6428232" y="1353312"/>
              <a:ext cx="3886200" cy="212140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9"/>
              </a:graphicData>
            </a:graphic>
          </p:graphicFrame>
        </mc:Choice>
        <mc:Fallback xmlns="">
          <p:pic>
            <p:nvPicPr>
              <p:cNvPr id="3" name="Chart 2">
                <a:extLst>
                  <a:ext uri="{FF2B5EF4-FFF2-40B4-BE49-F238E27FC236}">
                    <a16:creationId xmlns:a16="http://schemas.microsoft.com/office/drawing/2014/main" id="{7F0A8DA3-EF39-40AD-9B7C-A492EAEA16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28232" y="1353312"/>
                <a:ext cx="3886200" cy="2121408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Content Placeholder 21">
            <a:extLst>
              <a:ext uri="{FF2B5EF4-FFF2-40B4-BE49-F238E27FC236}">
                <a16:creationId xmlns:a16="http://schemas.microsoft.com/office/drawing/2014/main" id="{7FAAE88F-8CD6-C98C-62A4-0036CE63F9A4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4"/>
          <a:stretch>
            <a:fillRect/>
          </a:stretch>
        </p:blipFill>
        <p:spPr>
          <a:xfrm>
            <a:off x="6134100" y="3797031"/>
            <a:ext cx="365760" cy="320040"/>
          </a:xfrm>
          <a:prstGeom prst="rect">
            <a:avLst/>
          </a:prstGeom>
        </p:spPr>
      </p:pic>
      <p:pic>
        <p:nvPicPr>
          <p:cNvPr id="4" name="Picture 2" descr="✓ White Heavy Check Mark Emoji">
            <a:extLst>
              <a:ext uri="{FF2B5EF4-FFF2-40B4-BE49-F238E27FC236}">
                <a16:creationId xmlns:a16="http://schemas.microsoft.com/office/drawing/2014/main" id="{562183D3-D21F-0D5F-B6C6-CA9CFFE60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28096" y="990600"/>
            <a:ext cx="711504" cy="7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7B9DD19-723F-937D-115C-F8D7BA6A78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6829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5553194-03E9-82D4-C0D4-625BC0679AA0}"/>
              </a:ext>
            </a:extLst>
          </p:cNvPr>
          <p:cNvSpPr/>
          <p:nvPr/>
        </p:nvSpPr>
        <p:spPr>
          <a:xfrm>
            <a:off x="7291387" y="4641901"/>
            <a:ext cx="2895600" cy="961180"/>
          </a:xfrm>
          <a:prstGeom prst="rect">
            <a:avLst/>
          </a:prstGeom>
          <a:solidFill>
            <a:srgbClr val="00B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Chart Placeholder 21">
            <a:extLst>
              <a:ext uri="{FF2B5EF4-FFF2-40B4-BE49-F238E27FC236}">
                <a16:creationId xmlns:a16="http://schemas.microsoft.com/office/drawing/2014/main" id="{DEFDB343-FC87-4D8B-B2F4-055770A566BF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1416072209"/>
              </p:ext>
            </p:extLst>
          </p:nvPr>
        </p:nvGraphicFramePr>
        <p:xfrm>
          <a:off x="6110288" y="4254500"/>
          <a:ext cx="4518025" cy="157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3414AFA-3EC9-83C3-4424-10BB9D0812CC}"/>
              </a:ext>
            </a:extLst>
          </p:cNvPr>
          <p:cNvSpPr/>
          <p:nvPr/>
        </p:nvSpPr>
        <p:spPr>
          <a:xfrm>
            <a:off x="1714500" y="4772025"/>
            <a:ext cx="2933700" cy="831056"/>
          </a:xfrm>
          <a:prstGeom prst="rect">
            <a:avLst/>
          </a:prstGeom>
          <a:solidFill>
            <a:srgbClr val="00B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999722-708A-444A-9C80-4AFA061B7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i="0" u="none" strike="noStrike">
                <a:effectLst/>
              </a:rPr>
              <a:t>  </a:t>
            </a:r>
            <a:endParaRPr lang="en-US" sz="38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9561FC-25EB-4B1E-8D43-58434985AD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3483" y="1022111"/>
            <a:ext cx="4880518" cy="23306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/>
              <a:t>Lost Time due to Injuries</a:t>
            </a:r>
          </a:p>
          <a:p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82063FE-8213-4EA3-8D37-DB0AD0A33C8D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OSHA Recordable Injuries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94B72C0-C496-4FD8-860F-3D6CEC0364F1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 Lost Time due to Injuries  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9C31B323-D27F-43ED-8482-EF94333EF8C0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4"/>
          <a:stretch>
            <a:fillRect/>
          </a:stretch>
        </p:blipFill>
        <p:spPr>
          <a:xfrm>
            <a:off x="564281" y="3811588"/>
            <a:ext cx="366864" cy="320675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51B619F-C9B4-4E37-950D-E1F0C22B7F1C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981939" y="1021914"/>
            <a:ext cx="4880518" cy="23306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/>
              <a:t>OSHA Recordable Injuries</a:t>
            </a:r>
          </a:p>
          <a:p>
            <a:endParaRPr lang="en-US" sz="200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E3EF4F-47B0-52A3-8EC3-D095E65F5C0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 Safety – Employee</a:t>
            </a:r>
          </a:p>
        </p:txBody>
      </p:sp>
      <p:graphicFrame>
        <p:nvGraphicFramePr>
          <p:cNvPr id="21" name="Chart Placeholder 20">
            <a:extLst>
              <a:ext uri="{FF2B5EF4-FFF2-40B4-BE49-F238E27FC236}">
                <a16:creationId xmlns:a16="http://schemas.microsoft.com/office/drawing/2014/main" id="{91F91238-4238-4629-9A81-370D37ACB8EE}"/>
              </a:ext>
            </a:extLst>
          </p:cNvPr>
          <p:cNvGraphicFramePr>
            <a:graphicFrameLocks noGrp="1"/>
          </p:cNvGraphicFramePr>
          <p:nvPr>
            <p:ph type="chart" sz="quarter" idx="24"/>
            <p:extLst>
              <p:ext uri="{D42A27DB-BD31-4B8C-83A1-F6EECF244321}">
                <p14:modId xmlns:p14="http://schemas.microsoft.com/office/powerpoint/2010/main" val="2136705293"/>
              </p:ext>
            </p:extLst>
          </p:nvPr>
        </p:nvGraphicFramePr>
        <p:xfrm>
          <a:off x="571500" y="4254500"/>
          <a:ext cx="4519613" cy="157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Content Placeholder 19">
            <a:extLst>
              <a:ext uri="{FF2B5EF4-FFF2-40B4-BE49-F238E27FC236}">
                <a16:creationId xmlns:a16="http://schemas.microsoft.com/office/drawing/2014/main" id="{1EDD3741-A0CA-B790-B53B-0320494CBB82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4"/>
          <a:stretch>
            <a:fillRect/>
          </a:stretch>
        </p:blipFill>
        <p:spPr>
          <a:xfrm>
            <a:off x="6133062" y="3806118"/>
            <a:ext cx="365760" cy="320040"/>
          </a:xfrm>
          <a:prstGeom prst="rect">
            <a:avLst/>
          </a:prstGeom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Chart 1">
                <a:extLst>
                  <a:ext uri="{FF2B5EF4-FFF2-40B4-BE49-F238E27FC236}">
                    <a16:creationId xmlns:a16="http://schemas.microsoft.com/office/drawing/2014/main" id="{FF857418-3CF4-471E-88F6-E70C40EA8B7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8373279"/>
                  </p:ext>
                </p:extLst>
              </p:nvPr>
            </p:nvGraphicFramePr>
            <p:xfrm>
              <a:off x="6428232" y="1353312"/>
              <a:ext cx="3886200" cy="212140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2" name="Chart 1">
                <a:extLst>
                  <a:ext uri="{FF2B5EF4-FFF2-40B4-BE49-F238E27FC236}">
                    <a16:creationId xmlns:a16="http://schemas.microsoft.com/office/drawing/2014/main" id="{FF857418-3CF4-471E-88F6-E70C40EA8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28232" y="1353312"/>
                <a:ext cx="3886200" cy="2121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" name="Chart 2">
                <a:extLst>
                  <a:ext uri="{FF2B5EF4-FFF2-40B4-BE49-F238E27FC236}">
                    <a16:creationId xmlns:a16="http://schemas.microsoft.com/office/drawing/2014/main" id="{93FF44EE-3C95-4E01-9F4A-638395307B3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888197285"/>
                  </p:ext>
                </p:extLst>
              </p:nvPr>
            </p:nvGraphicFramePr>
            <p:xfrm>
              <a:off x="886968" y="1353312"/>
              <a:ext cx="3886200" cy="212140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3" name="Chart 2">
                <a:extLst>
                  <a:ext uri="{FF2B5EF4-FFF2-40B4-BE49-F238E27FC236}">
                    <a16:creationId xmlns:a16="http://schemas.microsoft.com/office/drawing/2014/main" id="{93FF44EE-3C95-4E01-9F4A-638395307B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6968" y="1353312"/>
                <a:ext cx="3886200" cy="2121408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8B97D36-B02B-C2D2-DD29-2889D1A249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98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906EF6FE-AE7B-43A3-8B0D-EC67F85DC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  Summary – Service Delivery</a:t>
            </a:r>
          </a:p>
        </p:txBody>
      </p:sp>
      <p:graphicFrame>
        <p:nvGraphicFramePr>
          <p:cNvPr id="19" name="Table Placeholder 18">
            <a:extLst>
              <a:ext uri="{FF2B5EF4-FFF2-40B4-BE49-F238E27FC236}">
                <a16:creationId xmlns:a16="http://schemas.microsoft.com/office/drawing/2014/main" id="{E81FFD0B-99A5-4277-80B5-B039977F9E1C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1347761377"/>
              </p:ext>
            </p:extLst>
          </p:nvPr>
        </p:nvGraphicFramePr>
        <p:xfrm>
          <a:off x="4945063" y="1028700"/>
          <a:ext cx="6592295" cy="2987128"/>
        </p:xfrm>
        <a:graphic>
          <a:graphicData uri="http://schemas.openxmlformats.org/drawingml/2006/table">
            <a:tbl>
              <a:tblPr/>
              <a:tblGrid>
                <a:gridCol w="396959">
                  <a:extLst>
                    <a:ext uri="{9D8B030D-6E8A-4147-A177-3AD203B41FA5}">
                      <a16:colId xmlns:a16="http://schemas.microsoft.com/office/drawing/2014/main" val="3447208180"/>
                    </a:ext>
                  </a:extLst>
                </a:gridCol>
                <a:gridCol w="2853894">
                  <a:extLst>
                    <a:ext uri="{9D8B030D-6E8A-4147-A177-3AD203B41FA5}">
                      <a16:colId xmlns:a16="http://schemas.microsoft.com/office/drawing/2014/main" val="3403149138"/>
                    </a:ext>
                  </a:extLst>
                </a:gridCol>
                <a:gridCol w="964248">
                  <a:extLst>
                    <a:ext uri="{9D8B030D-6E8A-4147-A177-3AD203B41FA5}">
                      <a16:colId xmlns:a16="http://schemas.microsoft.com/office/drawing/2014/main" val="1180443143"/>
                    </a:ext>
                  </a:extLst>
                </a:gridCol>
                <a:gridCol w="658122">
                  <a:extLst>
                    <a:ext uri="{9D8B030D-6E8A-4147-A177-3AD203B41FA5}">
                      <a16:colId xmlns:a16="http://schemas.microsoft.com/office/drawing/2014/main" val="1795894187"/>
                    </a:ext>
                  </a:extLst>
                </a:gridCol>
                <a:gridCol w="1216152">
                  <a:extLst>
                    <a:ext uri="{9D8B030D-6E8A-4147-A177-3AD203B41FA5}">
                      <a16:colId xmlns:a16="http://schemas.microsoft.com/office/drawing/2014/main" val="517129371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1582878699"/>
                    </a:ext>
                  </a:extLst>
                </a:gridCol>
              </a:tblGrid>
              <a:tr h="500417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effectLst/>
                          <a:latin typeface="+mn-lt"/>
                        </a:rPr>
                        <a:t>Metric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effectLst/>
                          <a:latin typeface="+mn-lt"/>
                        </a:rPr>
                        <a:t>FY24 Q1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effectLst/>
                          <a:latin typeface="+mn-lt"/>
                        </a:rPr>
                        <a:t>Goal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effectLst/>
                          <a:latin typeface="+mn-lt"/>
                        </a:rPr>
                        <a:t>Change from FY23 Q4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23684"/>
                  </a:ext>
                </a:extLst>
              </a:tr>
              <a:tr h="661633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FF000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+mn-lt"/>
                        </a:rPr>
                        <a:t>Weekday - Average Ridership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164606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166062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3.32%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C000"/>
                          </a:solidFill>
                          <a:effectLst/>
                          <a:latin typeface="CG Times (WN)"/>
                        </a:rPr>
                        <a:t>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137109"/>
                  </a:ext>
                </a:extLst>
              </a:tr>
              <a:tr h="301078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FF000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+mn-lt"/>
                        </a:rPr>
                        <a:t>Trains On-Time - Daily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83.8%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91.0%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5.38%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G Times (WN)"/>
                        </a:rPr>
                        <a:t>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832085"/>
                  </a:ext>
                </a:extLst>
              </a:tr>
              <a:tr h="301078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FF000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+mn-lt"/>
                        </a:rPr>
                        <a:t>Customers On-Time - Daily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92.1%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94.0%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1.12%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C000"/>
                          </a:solidFill>
                          <a:effectLst/>
                          <a:latin typeface="CG Times (WN)"/>
                        </a:rPr>
                        <a:t>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91948"/>
                  </a:ext>
                </a:extLst>
              </a:tr>
              <a:tr h="301078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92D05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80808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279465"/>
                  </a:ext>
                </a:extLst>
              </a:tr>
              <a:tr h="301078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92D05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+mn-lt"/>
                        </a:rPr>
                        <a:t>Trains On-Time - Peak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83.5%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8.09%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G Times (WN)"/>
                        </a:rPr>
                        <a:t>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713545"/>
                  </a:ext>
                </a:extLst>
              </a:tr>
              <a:tr h="301078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FFC000"/>
                        </a:solidFill>
                        <a:effectLst/>
                        <a:latin typeface="CG Times (WN)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+mn-lt"/>
                        </a:rPr>
                        <a:t>Customers On-Time - Peak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92.0%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1.08%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G Times (WN)"/>
                        </a:rPr>
                        <a:t>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9574970"/>
                  </a:ext>
                </a:extLst>
              </a:tr>
              <a:tr h="301078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775885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670D477-A6BF-4820-B5E1-E18367396CCB}"/>
              </a:ext>
            </a:extLst>
          </p:cNvPr>
          <p:cNvSpPr txBox="1"/>
          <p:nvPr/>
        </p:nvSpPr>
        <p:spPr>
          <a:xfrm>
            <a:off x="4945063" y="1533157"/>
            <a:ext cx="4630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0070C0"/>
                </a:solidFill>
              </a:rPr>
              <a:t>All-Day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7BF6F4-0B45-4E24-9BA2-6645D2542C90}"/>
              </a:ext>
            </a:extLst>
          </p:cNvPr>
          <p:cNvSpPr txBox="1"/>
          <p:nvPr/>
        </p:nvSpPr>
        <p:spPr>
          <a:xfrm>
            <a:off x="4945063" y="2774492"/>
            <a:ext cx="4630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0070C0"/>
                </a:solidFill>
              </a:rPr>
              <a:t>Peak</a:t>
            </a:r>
          </a:p>
        </p:txBody>
      </p:sp>
      <p:graphicFrame>
        <p:nvGraphicFramePr>
          <p:cNvPr id="11" name="Chart Placeholder 10">
            <a:extLst>
              <a:ext uri="{FF2B5EF4-FFF2-40B4-BE49-F238E27FC236}">
                <a16:creationId xmlns:a16="http://schemas.microsoft.com/office/drawing/2014/main" id="{83B71CCD-5170-46DF-907C-F67F4DBBEADB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393075547"/>
              </p:ext>
            </p:extLst>
          </p:nvPr>
        </p:nvGraphicFramePr>
        <p:xfrm>
          <a:off x="0" y="914400"/>
          <a:ext cx="4562475" cy="3100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440CFC1-DCD3-DAA6-BDCC-A6EEFF1F1CE7}"/>
              </a:ext>
            </a:extLst>
          </p:cNvPr>
          <p:cNvSpPr txBox="1"/>
          <p:nvPr/>
        </p:nvSpPr>
        <p:spPr>
          <a:xfrm>
            <a:off x="4848225" y="6089904"/>
            <a:ext cx="71913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200" b="0" i="1" u="none" strike="noStrike">
                <a:solidFill>
                  <a:schemeClr val="bg1">
                    <a:lumMod val="65000"/>
                  </a:schemeClr>
                </a:solidFill>
                <a:effectLst/>
                <a:latin typeface="CG Times (WN)"/>
              </a:rPr>
              <a:t>▼ </a:t>
            </a:r>
            <a:r>
              <a:rPr lang="en-US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Gray arrows represent change from the previous quarter for metrics which do not have an established goal</a:t>
            </a:r>
            <a:endParaRPr lang="en-US" sz="1200" b="0" i="1" u="none" strike="noStrike">
              <a:solidFill>
                <a:schemeClr val="tx1">
                  <a:lumMod val="75000"/>
                  <a:lumOff val="25000"/>
                </a:schemeClr>
              </a:solidFill>
              <a:effectLst/>
              <a:latin typeface="CG Times (WN)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48F615B-39A8-54B8-323E-20CB46B61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31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23B44F1-8900-C284-D674-921D9A3B5C0F}"/>
              </a:ext>
            </a:extLst>
          </p:cNvPr>
          <p:cNvSpPr/>
          <p:nvPr/>
        </p:nvSpPr>
        <p:spPr>
          <a:xfrm>
            <a:off x="7522369" y="4243071"/>
            <a:ext cx="3712464" cy="1429725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Chart Placeholder 23">
            <a:extLst>
              <a:ext uri="{FF2B5EF4-FFF2-40B4-BE49-F238E27FC236}">
                <a16:creationId xmlns:a16="http://schemas.microsoft.com/office/drawing/2014/main" id="{139BE110-AB45-43BE-8264-5E8449E20CAB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2101012991"/>
              </p:ext>
            </p:extLst>
          </p:nvPr>
        </p:nvGraphicFramePr>
        <p:xfrm>
          <a:off x="6386513" y="3260726"/>
          <a:ext cx="5411787" cy="2825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8070F3B-5DD5-7DEF-9111-B13583A67255}"/>
              </a:ext>
            </a:extLst>
          </p:cNvPr>
          <p:cNvSpPr/>
          <p:nvPr/>
        </p:nvSpPr>
        <p:spPr>
          <a:xfrm>
            <a:off x="1643064" y="4913680"/>
            <a:ext cx="3579018" cy="762291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Chart Placeholder 18">
            <a:extLst>
              <a:ext uri="{FF2B5EF4-FFF2-40B4-BE49-F238E27FC236}">
                <a16:creationId xmlns:a16="http://schemas.microsoft.com/office/drawing/2014/main" id="{A9D36FE1-36AD-4DDE-8414-351B6FF0995E}"/>
              </a:ext>
            </a:extLst>
          </p:cNvPr>
          <p:cNvGraphicFramePr>
            <a:graphicFrameLocks noGrp="1"/>
          </p:cNvGraphicFramePr>
          <p:nvPr>
            <p:ph type="chart" sz="quarter" idx="24"/>
            <p:extLst>
              <p:ext uri="{D42A27DB-BD31-4B8C-83A1-F6EECF244321}">
                <p14:modId xmlns:p14="http://schemas.microsoft.com/office/powerpoint/2010/main" val="2846130384"/>
              </p:ext>
            </p:extLst>
          </p:nvPr>
        </p:nvGraphicFramePr>
        <p:xfrm>
          <a:off x="352425" y="3260726"/>
          <a:ext cx="5413375" cy="2825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F3999722-708A-444A-9C80-4AFA061B7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i="0" u="none" strike="noStrike">
                <a:effectLst/>
              </a:rPr>
              <a:t>  </a:t>
            </a:r>
            <a:endParaRPr lang="en-US" sz="38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82063FE-8213-4EA3-8D37-DB0AD0A33C8D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Rule Violations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94B72C0-C496-4FD8-860F-3D6CEC0364F1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 Unscheduled Door Openings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9561FC-25EB-4B1E-8D43-58434985AD1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45720" rIns="0" bIns="45720" rtlCol="0" anchor="t">
            <a:noAutofit/>
          </a:bodyPr>
          <a:lstStyle/>
          <a:p>
            <a:pPr marL="0" indent="0">
              <a:buNone/>
            </a:pPr>
            <a:r>
              <a:rPr lang="en-US" sz="2000"/>
              <a:t>Unscheduled Door Openings</a:t>
            </a:r>
          </a:p>
          <a:p>
            <a:r>
              <a:rPr lang="en-US" sz="1600"/>
              <a:t>5 Unscheduled Door Openings in FY24 Q1</a:t>
            </a:r>
          </a:p>
          <a:p>
            <a:pPr lvl="1"/>
            <a:r>
              <a:rPr lang="en-US" sz="1600"/>
              <a:t>All 5 due to Passenger Action</a:t>
            </a:r>
          </a:p>
          <a:p>
            <a:pPr lvl="1"/>
            <a:r>
              <a:rPr lang="en-US" sz="1600">
                <a:ea typeface="Calibri"/>
                <a:cs typeface="Calibri"/>
              </a:rPr>
              <a:t>5 less than previous quarter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51B619F-C9B4-4E37-950D-E1F0C22B7F1C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 vert="horz" lIns="0" tIns="45720" rIns="0" bIns="45720" rtlCol="0" anchor="t">
            <a:noAutofit/>
          </a:bodyPr>
          <a:lstStyle/>
          <a:p>
            <a:pPr marL="0" indent="0">
              <a:buNone/>
            </a:pPr>
            <a:r>
              <a:rPr lang="en-US" sz="2000"/>
              <a:t>Rule Violations</a:t>
            </a:r>
          </a:p>
          <a:p>
            <a:r>
              <a:rPr lang="en-US" sz="1600"/>
              <a:t>3 Rule Violations in FY24 Q1</a:t>
            </a:r>
          </a:p>
          <a:p>
            <a:r>
              <a:rPr lang="en-US" sz="1600">
                <a:ea typeface="Calibri"/>
                <a:cs typeface="Calibri"/>
              </a:rPr>
              <a:t>Zero rule violations in July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E3EF4F-47B0-52A3-8EC3-D095E65F5C0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 Safety – Procedure Violations</a:t>
            </a:r>
          </a:p>
        </p:txBody>
      </p:sp>
      <p:pic>
        <p:nvPicPr>
          <p:cNvPr id="4" name="Content Placeholder 19">
            <a:extLst>
              <a:ext uri="{FF2B5EF4-FFF2-40B4-BE49-F238E27FC236}">
                <a16:creationId xmlns:a16="http://schemas.microsoft.com/office/drawing/2014/main" id="{D6BA214A-CC8B-A7BB-F410-4432FCFE172A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5"/>
          <a:stretch>
            <a:fillRect/>
          </a:stretch>
        </p:blipFill>
        <p:spPr>
          <a:xfrm>
            <a:off x="393030" y="2860644"/>
            <a:ext cx="365760" cy="320040"/>
          </a:xfrm>
          <a:prstGeom prst="rect">
            <a:avLst/>
          </a:prstGeom>
        </p:spPr>
      </p:pic>
      <p:pic>
        <p:nvPicPr>
          <p:cNvPr id="5" name="Content Placeholder 19">
            <a:extLst>
              <a:ext uri="{FF2B5EF4-FFF2-40B4-BE49-F238E27FC236}">
                <a16:creationId xmlns:a16="http://schemas.microsoft.com/office/drawing/2014/main" id="{F765700C-A0BC-B6F8-866A-F4E52BF7F3B8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5"/>
          <a:stretch>
            <a:fillRect/>
          </a:stretch>
        </p:blipFill>
        <p:spPr>
          <a:xfrm>
            <a:off x="6424613" y="2860644"/>
            <a:ext cx="365760" cy="320040"/>
          </a:xfrm>
          <a:prstGeom prst="rect">
            <a:avLst/>
          </a:prstGeom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990E28C-1549-36D8-3A7F-45C979351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FFD7587D-48C8-852C-6DA3-B95A88B05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7118" y="2825719"/>
            <a:ext cx="36576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37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9ED0FB-94EC-95E1-42BF-B626765AC1F9}"/>
              </a:ext>
            </a:extLst>
          </p:cNvPr>
          <p:cNvSpPr/>
          <p:nvPr/>
        </p:nvSpPr>
        <p:spPr>
          <a:xfrm>
            <a:off x="1502569" y="3380386"/>
            <a:ext cx="3702844" cy="931264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Chart Placeholder 24">
            <a:extLst>
              <a:ext uri="{FF2B5EF4-FFF2-40B4-BE49-F238E27FC236}">
                <a16:creationId xmlns:a16="http://schemas.microsoft.com/office/drawing/2014/main" id="{BC4093A6-F1CD-429B-9FD2-381C8A9DC7F7}"/>
              </a:ext>
            </a:extLst>
          </p:cNvPr>
          <p:cNvGraphicFramePr>
            <a:graphicFrameLocks noGrp="1"/>
          </p:cNvGraphicFramePr>
          <p:nvPr>
            <p:ph type="chart" sz="quarter" idx="24"/>
            <p:extLst>
              <p:ext uri="{D42A27DB-BD31-4B8C-83A1-F6EECF244321}">
                <p14:modId xmlns:p14="http://schemas.microsoft.com/office/powerpoint/2010/main" val="1013853294"/>
              </p:ext>
            </p:extLst>
          </p:nvPr>
        </p:nvGraphicFramePr>
        <p:xfrm>
          <a:off x="352037" y="3276439"/>
          <a:ext cx="5413375" cy="2825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C640F275-A4FF-BF7A-0BD0-E9ABB538DC83}"/>
              </a:ext>
            </a:extLst>
          </p:cNvPr>
          <p:cNvSpPr/>
          <p:nvPr/>
        </p:nvSpPr>
        <p:spPr>
          <a:xfrm>
            <a:off x="7522525" y="3765105"/>
            <a:ext cx="3702844" cy="1933168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999722-708A-444A-9C80-4AFA061B7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i="0" u="none" strike="noStrike">
                <a:effectLst/>
              </a:rPr>
              <a:t>  </a:t>
            </a:r>
            <a:endParaRPr lang="en-US" sz="3800"/>
          </a:p>
        </p:txBody>
      </p:sp>
      <p:graphicFrame>
        <p:nvGraphicFramePr>
          <p:cNvPr id="26" name="Chart Placeholder 25">
            <a:extLst>
              <a:ext uri="{FF2B5EF4-FFF2-40B4-BE49-F238E27FC236}">
                <a16:creationId xmlns:a16="http://schemas.microsoft.com/office/drawing/2014/main" id="{CF328449-07B0-45D7-A202-1FB94F9460C8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1465162538"/>
              </p:ext>
            </p:extLst>
          </p:nvPr>
        </p:nvGraphicFramePr>
        <p:xfrm>
          <a:off x="6386125" y="3276439"/>
          <a:ext cx="5411787" cy="2825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B8AC2C5-659B-4338-BE19-9316D176D33E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BART Police Response Time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CDC33B9-E8C2-40B8-9724-33671C65EBE8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BART Police Presence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320E7-5539-44EF-92E6-EDF88871F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Police Presence</a:t>
            </a:r>
          </a:p>
          <a:p>
            <a:r>
              <a:rPr lang="en-US" sz="1600"/>
              <a:t>Continued uniformed visibility, daytime and nighttime staffing at Civic Center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90184F-95CD-4D82-BDB0-DFA9384A483E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Police Response Time</a:t>
            </a:r>
          </a:p>
          <a:p>
            <a:r>
              <a:rPr lang="en-US" sz="1600"/>
              <a:t>Goal met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E3EF4F-47B0-52A3-8EC3-D095E65F5C0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 Security – Police Coverage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C87C63-ED74-4834-8994-3C754A73BCA4}"/>
              </a:ext>
            </a:extLst>
          </p:cNvPr>
          <p:cNvSpPr txBox="1"/>
          <p:nvPr/>
        </p:nvSpPr>
        <p:spPr>
          <a:xfrm>
            <a:off x="3094412" y="2752602"/>
            <a:ext cx="2778125" cy="579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i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you see BART Police </a:t>
            </a:r>
            <a:r>
              <a:rPr lang="en-US" sz="1000" i="1" u="sng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n-US" sz="1000" i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station today?</a:t>
            </a:r>
            <a:br>
              <a:rPr lang="en-US" sz="1000" i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000" i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you see BART Police </a:t>
            </a:r>
            <a:r>
              <a:rPr lang="en-US" sz="1000" i="1" u="sng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outside</a:t>
            </a:r>
            <a:r>
              <a:rPr lang="en-US" sz="1000" i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station today?</a:t>
            </a:r>
            <a:br>
              <a:rPr lang="en-US" sz="1000" i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000" i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you see BART Police </a:t>
            </a:r>
            <a:r>
              <a:rPr lang="en-US" sz="1000" i="1" u="sng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this train</a:t>
            </a:r>
            <a:r>
              <a:rPr lang="en-US" sz="1000" i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00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AB5577-FB16-49E9-A96F-2B2058B950E8}"/>
              </a:ext>
            </a:extLst>
          </p:cNvPr>
          <p:cNvSpPr txBox="1"/>
          <p:nvPr/>
        </p:nvSpPr>
        <p:spPr>
          <a:xfrm>
            <a:off x="304632" y="6365557"/>
            <a:ext cx="3322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rgbClr val="C00000"/>
                </a:solidFill>
              </a:rPr>
              <a:t>Data acquired from PES Survey</a:t>
            </a:r>
          </a:p>
          <a:p>
            <a:endParaRPr lang="en-US" sz="100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0F25636-8B1B-FC9C-D8DE-42D4549A8A74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2" t="10780" r="8020" b="5197"/>
          <a:stretch/>
        </p:blipFill>
        <p:spPr>
          <a:xfrm>
            <a:off x="6417469" y="2855001"/>
            <a:ext cx="311944" cy="2694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B3898AC-344E-4ADE-121B-6B9F366A8E46}"/>
              </a:ext>
            </a:extLst>
          </p:cNvPr>
          <p:cNvSpPr/>
          <p:nvPr/>
        </p:nvSpPr>
        <p:spPr>
          <a:xfrm>
            <a:off x="6423827" y="2856593"/>
            <a:ext cx="378941" cy="3604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9">
            <a:extLst>
              <a:ext uri="{FF2B5EF4-FFF2-40B4-BE49-F238E27FC236}">
                <a16:creationId xmlns:a16="http://schemas.microsoft.com/office/drawing/2014/main" id="{503DE330-2A65-C8CB-334A-CC67BCFA6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118" y="2825719"/>
            <a:ext cx="365760" cy="320040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7778CC0-796F-BFA2-8572-B668ED547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pic>
        <p:nvPicPr>
          <p:cNvPr id="19" name="Content Placeholder 9">
            <a:extLst>
              <a:ext uri="{FF2B5EF4-FFF2-40B4-BE49-F238E27FC236}">
                <a16:creationId xmlns:a16="http://schemas.microsoft.com/office/drawing/2014/main" id="{9B683EF0-A3B7-B3C2-E379-4F78FDE5A81D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6"/>
          <a:stretch>
            <a:fillRect/>
          </a:stretch>
        </p:blipFill>
        <p:spPr>
          <a:xfrm>
            <a:off x="390525" y="2898775"/>
            <a:ext cx="3048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32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Shape, rectangle&#10;&#10;Description automatically generated">
            <a:extLst>
              <a:ext uri="{FF2B5EF4-FFF2-40B4-BE49-F238E27FC236}">
                <a16:creationId xmlns:a16="http://schemas.microsoft.com/office/drawing/2014/main" id="{F824FB74-04BF-1112-0D2E-3CA56972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87" y="4825707"/>
            <a:ext cx="2058805" cy="789717"/>
          </a:xfrm>
          <a:prstGeom prst="rect">
            <a:avLst/>
          </a:prstGeom>
        </p:spPr>
      </p:pic>
      <p:graphicFrame>
        <p:nvGraphicFramePr>
          <p:cNvPr id="30" name="Chart Placeholder 29">
            <a:extLst>
              <a:ext uri="{FF2B5EF4-FFF2-40B4-BE49-F238E27FC236}">
                <a16:creationId xmlns:a16="http://schemas.microsoft.com/office/drawing/2014/main" id="{A272909E-0201-4792-A018-8F853B55C41A}"/>
              </a:ext>
            </a:extLst>
          </p:cNvPr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3634925005"/>
              </p:ext>
            </p:extLst>
          </p:nvPr>
        </p:nvGraphicFramePr>
        <p:xfrm>
          <a:off x="8443913" y="4552950"/>
          <a:ext cx="3262312" cy="128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7" name="Picture 36" descr="Shape, rectangle&#10;&#10;Description automatically generated">
            <a:extLst>
              <a:ext uri="{FF2B5EF4-FFF2-40B4-BE49-F238E27FC236}">
                <a16:creationId xmlns:a16="http://schemas.microsoft.com/office/drawing/2014/main" id="{5252AFFC-3D25-E412-5E1E-6C4076141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37" y="5172074"/>
            <a:ext cx="2011700" cy="443350"/>
          </a:xfrm>
          <a:prstGeom prst="rect">
            <a:avLst/>
          </a:prstGeom>
        </p:spPr>
      </p:pic>
      <p:graphicFrame>
        <p:nvGraphicFramePr>
          <p:cNvPr id="31" name="Chart Placeholder 30">
            <a:extLst>
              <a:ext uri="{FF2B5EF4-FFF2-40B4-BE49-F238E27FC236}">
                <a16:creationId xmlns:a16="http://schemas.microsoft.com/office/drawing/2014/main" id="{44A33AC2-F01A-4EC3-9F66-AA30070EDA7A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3254403981"/>
              </p:ext>
            </p:extLst>
          </p:nvPr>
        </p:nvGraphicFramePr>
        <p:xfrm>
          <a:off x="4362450" y="4437063"/>
          <a:ext cx="3252788" cy="1398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A293D6B6-B793-4E9A-51BC-7F7BC25445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511" y="4823515"/>
            <a:ext cx="2031096" cy="784175"/>
          </a:xfrm>
          <a:prstGeom prst="rect">
            <a:avLst/>
          </a:prstGeom>
        </p:spPr>
      </p:pic>
      <p:graphicFrame>
        <p:nvGraphicFramePr>
          <p:cNvPr id="24" name="Chart Placeholder 23">
            <a:extLst>
              <a:ext uri="{FF2B5EF4-FFF2-40B4-BE49-F238E27FC236}">
                <a16:creationId xmlns:a16="http://schemas.microsoft.com/office/drawing/2014/main" id="{0163F865-F93E-4B18-93B3-7C1203B2D7CE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733596398"/>
              </p:ext>
            </p:extLst>
          </p:nvPr>
        </p:nvGraphicFramePr>
        <p:xfrm>
          <a:off x="352425" y="4545013"/>
          <a:ext cx="3224213" cy="128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F3999722-708A-444A-9C80-4AFA061B7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i="0" u="none" strike="noStrike">
                <a:effectLst/>
              </a:rPr>
              <a:t> </a:t>
            </a:r>
            <a:endParaRPr lang="en-US" sz="380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44CBB1D1-2343-4FDB-89F2-0490EB116AA6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Auto Theft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9115724-1D0F-4901-BAF9-CD1F7233CE03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Bike Theft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465AD025-36E1-4E86-A507-7AF15BA88793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Auto Burglary</a:t>
            </a:r>
          </a:p>
        </p:txBody>
      </p:sp>
      <p:sp>
        <p:nvSpPr>
          <p:cNvPr id="2" name="Title 17">
            <a:extLst>
              <a:ext uri="{FF2B5EF4-FFF2-40B4-BE49-F238E27FC236}">
                <a16:creationId xmlns:a16="http://schemas.microsoft.com/office/drawing/2014/main" id="{C0AFC03A-458D-CF2D-9D93-4921A4FCE88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 Crime – Theft and Burglary 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335F12F7-2EEC-446B-93A9-6C4E5A2103FC}"/>
              </a:ext>
            </a:extLst>
          </p:cNvPr>
          <p:cNvSpPr txBox="1">
            <a:spLocks/>
          </p:cNvSpPr>
          <p:nvPr/>
        </p:nvSpPr>
        <p:spPr>
          <a:xfrm>
            <a:off x="7460383" y="1763265"/>
            <a:ext cx="3382245" cy="266693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400D24-6107-4A26-B891-C51932E64B35}"/>
              </a:ext>
            </a:extLst>
          </p:cNvPr>
          <p:cNvSpPr txBox="1"/>
          <p:nvPr/>
        </p:nvSpPr>
        <p:spPr>
          <a:xfrm>
            <a:off x="258119" y="1296321"/>
            <a:ext cx="34779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/>
              <a:t>Bike Theft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D29148-2348-4205-A439-5BA79F414C77}"/>
              </a:ext>
            </a:extLst>
          </p:cNvPr>
          <p:cNvSpPr txBox="1"/>
          <p:nvPr/>
        </p:nvSpPr>
        <p:spPr>
          <a:xfrm>
            <a:off x="4069090" y="1276489"/>
            <a:ext cx="33163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/>
              <a:t>Auto Theft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2C60B5-D657-4ECA-8C58-33A5B219A9C3}"/>
              </a:ext>
            </a:extLst>
          </p:cNvPr>
          <p:cNvSpPr txBox="1"/>
          <p:nvPr/>
        </p:nvSpPr>
        <p:spPr>
          <a:xfrm>
            <a:off x="8122445" y="1260916"/>
            <a:ext cx="33163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/>
              <a:t>Auto Burglary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D31B131-3EB9-422E-A44A-9EBFE19E8F0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137261" y="1750536"/>
            <a:ext cx="3477977" cy="2043113"/>
          </a:xfrm>
        </p:spPr>
        <p:txBody>
          <a:bodyPr/>
          <a:lstStyle/>
          <a:p>
            <a:r>
              <a:rPr lang="en-US"/>
              <a:t>Goal not met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C44C55A-68B2-4467-94F9-114F5D817DC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228248" y="1747692"/>
            <a:ext cx="3477977" cy="2043113"/>
          </a:xfrm>
        </p:spPr>
        <p:txBody>
          <a:bodyPr/>
          <a:lstStyle/>
          <a:p>
            <a:r>
              <a:rPr lang="en-US"/>
              <a:t>Goal not met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16D1197-B157-4117-9642-E4EECA986A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8119" y="1750535"/>
            <a:ext cx="3477977" cy="2043113"/>
          </a:xfrm>
        </p:spPr>
        <p:txBody>
          <a:bodyPr/>
          <a:lstStyle/>
          <a:p>
            <a:r>
              <a:rPr lang="en-US"/>
              <a:t>Goal met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08BA7558-FE7A-572F-5B4C-71F5A85CD022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59" t="20501" r="8020" b="5197"/>
          <a:stretch/>
        </p:blipFill>
        <p:spPr>
          <a:xfrm>
            <a:off x="4399399" y="4159807"/>
            <a:ext cx="293448" cy="238599"/>
          </a:xfrm>
          <a:prstGeom prst="rect">
            <a:avLst/>
          </a:prstGeom>
        </p:spPr>
      </p:pic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359C2602-2F13-CF28-870E-A999B60CA5C3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59" t="20501" r="8020" b="5197"/>
          <a:stretch/>
        </p:blipFill>
        <p:spPr>
          <a:xfrm>
            <a:off x="8471696" y="4161446"/>
            <a:ext cx="295271" cy="240082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B65659-CDDD-9434-FC8F-804E9D665F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5E18B9F0-E2F5-E489-571C-58A1808A97E0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 rotWithShape="1">
          <a:blip r:embed="rId11"/>
          <a:srcRect l="7925" t="13512" r="-330" b="2298"/>
          <a:stretch/>
        </p:blipFill>
        <p:spPr>
          <a:xfrm>
            <a:off x="404812" y="4147677"/>
            <a:ext cx="320782" cy="25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01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C815A7-3B97-D9C0-D9D7-4C6257B584BC}"/>
              </a:ext>
            </a:extLst>
          </p:cNvPr>
          <p:cNvSpPr/>
          <p:nvPr/>
        </p:nvSpPr>
        <p:spPr>
          <a:xfrm>
            <a:off x="8079670" y="5461738"/>
            <a:ext cx="2905036" cy="186587"/>
          </a:xfrm>
          <a:prstGeom prst="rect">
            <a:avLst/>
          </a:prstGeom>
          <a:solidFill>
            <a:srgbClr val="00B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B8D98ABE-F3C8-8B55-951E-C63B7EEAC38C}"/>
              </a:ext>
            </a:extLst>
          </p:cNvPr>
          <p:cNvGraphicFramePr>
            <a:graphicFrameLocks noGrp="1"/>
          </p:cNvGraphicFramePr>
          <p:nvPr>
            <p:ph sz="quarter" idx="26"/>
            <p:extLst>
              <p:ext uri="{D42A27DB-BD31-4B8C-83A1-F6EECF244321}">
                <p14:modId xmlns:p14="http://schemas.microsoft.com/office/powerpoint/2010/main" val="24410443"/>
              </p:ext>
            </p:extLst>
          </p:nvPr>
        </p:nvGraphicFramePr>
        <p:xfrm>
          <a:off x="485775" y="1244574"/>
          <a:ext cx="6067425" cy="461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Placeholder 9">
            <a:extLst>
              <a:ext uri="{FF2B5EF4-FFF2-40B4-BE49-F238E27FC236}">
                <a16:creationId xmlns:a16="http://schemas.microsoft.com/office/drawing/2014/main" id="{092924CC-5024-F572-017F-E4E6FD70B5AD}"/>
              </a:ext>
            </a:extLst>
          </p:cNvPr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459579463"/>
              </p:ext>
            </p:extLst>
          </p:nvPr>
        </p:nvGraphicFramePr>
        <p:xfrm>
          <a:off x="7164388" y="4443413"/>
          <a:ext cx="4262437" cy="1486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67" name="Google Shape;1867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 Crime – Against Persons</a:t>
            </a:r>
            <a:endParaRPr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301D6F-8E43-49F1-B66C-81D268B3C273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Crime Against Persons</a:t>
            </a:r>
          </a:p>
        </p:txBody>
      </p:sp>
      <p:pic>
        <p:nvPicPr>
          <p:cNvPr id="18" name="Content Placeholder 11">
            <a:extLst>
              <a:ext uri="{FF2B5EF4-FFF2-40B4-BE49-F238E27FC236}">
                <a16:creationId xmlns:a16="http://schemas.microsoft.com/office/drawing/2014/main" id="{AA89135F-DD7E-450F-B367-0DD74E275C56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5"/>
          <a:stretch>
            <a:fillRect/>
          </a:stretch>
        </p:blipFill>
        <p:spPr>
          <a:xfrm>
            <a:off x="7145262" y="4122738"/>
            <a:ext cx="366864" cy="320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A9F6E8-C9D4-490F-9656-18D43D210FCD}"/>
              </a:ext>
            </a:extLst>
          </p:cNvPr>
          <p:cNvSpPr txBox="1"/>
          <p:nvPr/>
        </p:nvSpPr>
        <p:spPr>
          <a:xfrm rot="16200000">
            <a:off x="-187154" y="3302042"/>
            <a:ext cx="11849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</a:rPr>
              <a:t>Count of Incidents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62C6D6-6376-3B7E-CB71-F71173DACC73}"/>
              </a:ext>
            </a:extLst>
          </p:cNvPr>
          <p:cNvSpPr/>
          <p:nvPr/>
        </p:nvSpPr>
        <p:spPr>
          <a:xfrm>
            <a:off x="973737" y="3975551"/>
            <a:ext cx="146304" cy="1533524"/>
          </a:xfrm>
          <a:prstGeom prst="rect">
            <a:avLst/>
          </a:prstGeom>
          <a:pattFill prst="ltHorz">
            <a:fgClr>
              <a:schemeClr val="bg1"/>
            </a:fgClr>
            <a:bgClr>
              <a:schemeClr val="accent1"/>
            </a:bgClr>
          </a:patt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7E57E0-4CB5-5216-05FB-BA21E978848B}"/>
              </a:ext>
            </a:extLst>
          </p:cNvPr>
          <p:cNvSpPr/>
          <p:nvPr/>
        </p:nvSpPr>
        <p:spPr>
          <a:xfrm>
            <a:off x="2084936" y="3194501"/>
            <a:ext cx="146304" cy="2314574"/>
          </a:xfrm>
          <a:prstGeom prst="rect">
            <a:avLst/>
          </a:prstGeom>
          <a:pattFill prst="ltHorz">
            <a:fgClr>
              <a:schemeClr val="bg1"/>
            </a:fgClr>
            <a:bgClr>
              <a:schemeClr val="accent1"/>
            </a:bgClr>
          </a:patt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6F3696-C4F9-C3DB-2DEC-0252D614F946}"/>
              </a:ext>
            </a:extLst>
          </p:cNvPr>
          <p:cNvSpPr/>
          <p:nvPr/>
        </p:nvSpPr>
        <p:spPr>
          <a:xfrm>
            <a:off x="3204262" y="4049756"/>
            <a:ext cx="146304" cy="1459319"/>
          </a:xfrm>
          <a:prstGeom prst="rect">
            <a:avLst/>
          </a:prstGeom>
          <a:pattFill prst="ltHorz">
            <a:fgClr>
              <a:schemeClr val="bg1"/>
            </a:fgClr>
            <a:bgClr>
              <a:schemeClr val="accent1"/>
            </a:bgClr>
          </a:patt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F3794F-80C9-C94C-EB18-937CEDC59EAB}"/>
              </a:ext>
            </a:extLst>
          </p:cNvPr>
          <p:cNvSpPr/>
          <p:nvPr/>
        </p:nvSpPr>
        <p:spPr>
          <a:xfrm>
            <a:off x="4319460" y="4704008"/>
            <a:ext cx="146304" cy="805067"/>
          </a:xfrm>
          <a:prstGeom prst="rect">
            <a:avLst/>
          </a:prstGeom>
          <a:pattFill prst="ltHorz">
            <a:fgClr>
              <a:schemeClr val="bg1"/>
            </a:fgClr>
            <a:bgClr>
              <a:schemeClr val="accent1"/>
            </a:bgClr>
          </a:patt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DE5E25-EBC2-7254-3492-CAC0A46BBD29}"/>
              </a:ext>
            </a:extLst>
          </p:cNvPr>
          <p:cNvGrpSpPr/>
          <p:nvPr/>
        </p:nvGrpSpPr>
        <p:grpSpPr>
          <a:xfrm>
            <a:off x="2787965" y="1221967"/>
            <a:ext cx="1341736" cy="253916"/>
            <a:chOff x="1048100" y="1250253"/>
            <a:chExt cx="1224282" cy="25391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BEAED6D-A2EC-6DD4-707A-081B8AEBC1F9}"/>
                </a:ext>
              </a:extLst>
            </p:cNvPr>
            <p:cNvSpPr/>
            <p:nvPr/>
          </p:nvSpPr>
          <p:spPr>
            <a:xfrm>
              <a:off x="1048100" y="1340635"/>
              <a:ext cx="73152" cy="73152"/>
            </a:xfrm>
            <a:prstGeom prst="rect">
              <a:avLst/>
            </a:prstGeom>
            <a:pattFill prst="ltHorz">
              <a:fgClr>
                <a:schemeClr val="bg1"/>
              </a:fgClr>
              <a:bgClr>
                <a:schemeClr val="accent1"/>
              </a:bgClr>
            </a:patt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D4B908-2557-F471-1266-C5BE075CE56A}"/>
                </a:ext>
              </a:extLst>
            </p:cNvPr>
            <p:cNvSpPr txBox="1"/>
            <p:nvPr/>
          </p:nvSpPr>
          <p:spPr>
            <a:xfrm>
              <a:off x="1081129" y="1250253"/>
              <a:ext cx="119125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/>
                <a:t>Electronic Robbery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A0D3D8E-9EFF-6BE5-1476-7B600446C1FB}"/>
              </a:ext>
            </a:extLst>
          </p:cNvPr>
          <p:cNvSpPr/>
          <p:nvPr/>
        </p:nvSpPr>
        <p:spPr>
          <a:xfrm>
            <a:off x="5432917" y="4049756"/>
            <a:ext cx="146304" cy="1459319"/>
          </a:xfrm>
          <a:prstGeom prst="rect">
            <a:avLst/>
          </a:prstGeom>
          <a:pattFill prst="ltHorz">
            <a:fgClr>
              <a:schemeClr val="bg1"/>
            </a:fgClr>
            <a:bgClr>
              <a:schemeClr val="accent1"/>
            </a:bgClr>
          </a:patt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F08CF0A-6201-DE25-595A-034DF6F72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13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BE1204-4FCA-EFE3-5CBF-213CE9951ACB}"/>
              </a:ext>
            </a:extLst>
          </p:cNvPr>
          <p:cNvCxnSpPr/>
          <p:nvPr/>
        </p:nvCxnSpPr>
        <p:spPr>
          <a:xfrm>
            <a:off x="10089931" y="3402618"/>
            <a:ext cx="0" cy="2280854"/>
          </a:xfrm>
          <a:prstGeom prst="line">
            <a:avLst/>
          </a:prstGeom>
          <a:ln w="12700">
            <a:solidFill>
              <a:srgbClr val="D9D9D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A3B148-DC27-4016-4FE8-6D9940E8EE59}"/>
              </a:ext>
            </a:extLst>
          </p:cNvPr>
          <p:cNvCxnSpPr>
            <a:cxnSpLocks/>
          </p:cNvCxnSpPr>
          <p:nvPr/>
        </p:nvCxnSpPr>
        <p:spPr>
          <a:xfrm>
            <a:off x="8418786" y="3405351"/>
            <a:ext cx="0" cy="2280854"/>
          </a:xfrm>
          <a:prstGeom prst="line">
            <a:avLst/>
          </a:prstGeom>
          <a:ln w="12700">
            <a:solidFill>
              <a:srgbClr val="D9D9D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64C47883-75FC-4489-6D32-9C053E82F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BART Watch App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398E1A8-BDB4-3733-E99F-5E4E17052A1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27851" y="2773032"/>
            <a:ext cx="4992624" cy="320675"/>
          </a:xfrm>
        </p:spPr>
        <p:txBody>
          <a:bodyPr vert="horz" lIns="0" tIns="45720" rIns="0" bIns="45720" rtlCol="0">
            <a:noAutofit/>
          </a:bodyPr>
          <a:lstStyle/>
          <a:p>
            <a:pPr marL="0" indent="0">
              <a:buNone/>
            </a:pPr>
            <a:r>
              <a:rPr lang="en-US"/>
              <a:t>Total BART Watch &amp; Text Counts by Month</a:t>
            </a:r>
          </a:p>
          <a:p>
            <a:pPr marL="0" indent="0">
              <a:buNone/>
            </a:pPr>
            <a:endParaRPr lang="en-US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5" name="Chart Placeholder 14">
                <a:extLst>
                  <a:ext uri="{FF2B5EF4-FFF2-40B4-BE49-F238E27FC236}">
                    <a16:creationId xmlns:a16="http://schemas.microsoft.com/office/drawing/2014/main" id="{EF1081EA-86A2-A41B-A3D9-AAD1802E37A9}"/>
                  </a:ext>
                </a:extLst>
              </p:cNvPr>
              <p:cNvGraphicFramePr>
                <a:graphicFrameLocks noGrp="1"/>
              </p:cNvGraphicFramePr>
              <p:nvPr>
                <p:ph sz="quarter" idx="25"/>
              </p:nvPr>
            </p:nvGraphicFramePr>
            <p:xfrm>
              <a:off x="771525" y="2871788"/>
              <a:ext cx="4994275" cy="32067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15" name="Chart Placeholder 14">
                <a:extLst>
                  <a:ext uri="{FF2B5EF4-FFF2-40B4-BE49-F238E27FC236}">
                    <a16:creationId xmlns:a16="http://schemas.microsoft.com/office/drawing/2014/main" id="{EF1081EA-86A2-A41B-A3D9-AAD1802E37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525" y="2871788"/>
                <a:ext cx="4994275" cy="32067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30">
            <a:extLst>
              <a:ext uri="{FF2B5EF4-FFF2-40B4-BE49-F238E27FC236}">
                <a16:creationId xmlns:a16="http://schemas.microsoft.com/office/drawing/2014/main" id="{D67C420C-9F1E-85DE-81CB-A3031588B878}"/>
              </a:ext>
            </a:extLst>
          </p:cNvPr>
          <p:cNvSpPr txBox="1"/>
          <p:nvPr/>
        </p:nvSpPr>
        <p:spPr>
          <a:xfrm>
            <a:off x="395549" y="2747314"/>
            <a:ext cx="5907136" cy="346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defRPr/>
            </a:pPr>
            <a:r>
              <a:rPr lang="en-US" sz="2000">
                <a:solidFill>
                  <a:srgbClr val="005E82"/>
                </a:solidFill>
              </a:rPr>
              <a:t>Breakdown of 4458 BART Watch Reports</a:t>
            </a:r>
            <a:endParaRPr lang="en-US" sz="20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" name="Chart Placeholder 5">
                <a:extLst>
                  <a:ext uri="{FF2B5EF4-FFF2-40B4-BE49-F238E27FC236}">
                    <a16:creationId xmlns:a16="http://schemas.microsoft.com/office/drawing/2014/main" id="{0049460F-F138-047D-175A-2F11EBED3797}"/>
                  </a:ext>
                </a:extLst>
              </p:cNvPr>
              <p:cNvGraphicFramePr>
                <a:graphicFrameLocks noGrp="1"/>
              </p:cNvGraphicFramePr>
              <p:nvPr>
                <p:ph type="chart" sz="quarter" idx="24"/>
              </p:nvPr>
            </p:nvGraphicFramePr>
            <p:xfrm>
              <a:off x="352425" y="3059906"/>
              <a:ext cx="5413375" cy="301386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6" name="Chart Placeholder 5">
                <a:extLst>
                  <a:ext uri="{FF2B5EF4-FFF2-40B4-BE49-F238E27FC236}">
                    <a16:creationId xmlns:a16="http://schemas.microsoft.com/office/drawing/2014/main" id="{0049460F-F138-047D-175A-2F11EBED37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2425" y="3059906"/>
                <a:ext cx="5413375" cy="301386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92201D2-C3CA-966C-CB1A-DDC234BDE3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graphicFrame>
        <p:nvGraphicFramePr>
          <p:cNvPr id="12" name="Chart Placeholder 10">
            <a:extLst>
              <a:ext uri="{FF2B5EF4-FFF2-40B4-BE49-F238E27FC236}">
                <a16:creationId xmlns:a16="http://schemas.microsoft.com/office/drawing/2014/main" id="{1E8A6B0C-1BA0-EDAD-D311-31431E40CA33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967230871"/>
              </p:ext>
            </p:extLst>
          </p:nvPr>
        </p:nvGraphicFramePr>
        <p:xfrm>
          <a:off x="6386513" y="3260725"/>
          <a:ext cx="5411787" cy="2813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ADE9E45-29C2-D2CE-9217-5BF64A429B7A}"/>
              </a:ext>
            </a:extLst>
          </p:cNvPr>
          <p:cNvSpPr txBox="1"/>
          <p:nvPr/>
        </p:nvSpPr>
        <p:spPr>
          <a:xfrm>
            <a:off x="7173279" y="5632477"/>
            <a:ext cx="667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FY23 Q3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4C8263-B11F-768D-5F48-2867FA240A4F}"/>
              </a:ext>
            </a:extLst>
          </p:cNvPr>
          <p:cNvSpPr txBox="1"/>
          <p:nvPr/>
        </p:nvSpPr>
        <p:spPr>
          <a:xfrm>
            <a:off x="8879345" y="5632698"/>
            <a:ext cx="667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solidFill>
                  <a:schemeClr val="tx1">
                    <a:lumMod val="65000"/>
                    <a:lumOff val="35000"/>
                  </a:schemeClr>
                </a:solidFill>
              </a:rPr>
              <a:t>FY23 Q4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8A8D1A-9773-D266-AE82-6EF0BD6B0A6C}"/>
              </a:ext>
            </a:extLst>
          </p:cNvPr>
          <p:cNvSpPr txBox="1"/>
          <p:nvPr/>
        </p:nvSpPr>
        <p:spPr>
          <a:xfrm>
            <a:off x="10550489" y="5632698"/>
            <a:ext cx="667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solidFill>
                  <a:schemeClr val="tx1">
                    <a:lumMod val="65000"/>
                    <a:lumOff val="35000"/>
                  </a:schemeClr>
                </a:solidFill>
              </a:rPr>
              <a:t>FY24 Q1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27EFFD1-A138-910F-F664-6E83D2938089}"/>
              </a:ext>
            </a:extLst>
          </p:cNvPr>
          <p:cNvCxnSpPr/>
          <p:nvPr/>
        </p:nvCxnSpPr>
        <p:spPr>
          <a:xfrm>
            <a:off x="11650395" y="3402618"/>
            <a:ext cx="0" cy="2280854"/>
          </a:xfrm>
          <a:prstGeom prst="line">
            <a:avLst/>
          </a:prstGeom>
          <a:ln w="12700">
            <a:solidFill>
              <a:srgbClr val="D9D9D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2E59CF-F1B6-7AE4-D685-C24CA7F5AD23}"/>
              </a:ext>
            </a:extLst>
          </p:cNvPr>
          <p:cNvCxnSpPr/>
          <p:nvPr/>
        </p:nvCxnSpPr>
        <p:spPr>
          <a:xfrm>
            <a:off x="6810059" y="3402618"/>
            <a:ext cx="0" cy="2280854"/>
          </a:xfrm>
          <a:prstGeom prst="line">
            <a:avLst/>
          </a:prstGeom>
          <a:ln w="12700">
            <a:solidFill>
              <a:srgbClr val="D9D9D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875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C47883-75FC-4489-6D32-9C053E82F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  Progressive Policing Contacts and Outcomes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398E1A8-BDB4-3733-E99F-5E4E17052A1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27851" y="2773032"/>
            <a:ext cx="4992624" cy="320675"/>
          </a:xfrm>
        </p:spPr>
        <p:txBody>
          <a:bodyPr vert="horz" lIns="0" tIns="45720" rIns="0" bIns="45720" rtlCol="0">
            <a:noAutofit/>
          </a:bodyPr>
          <a:lstStyle/>
          <a:p>
            <a:pPr marL="0" indent="0">
              <a:buNone/>
            </a:pPr>
            <a:r>
              <a:rPr lang="en-US"/>
              <a:t>Connections to Services by Partner (188)</a:t>
            </a:r>
          </a:p>
          <a:p>
            <a:pPr marL="0" indent="0">
              <a:buNone/>
            </a:pPr>
            <a:endParaRPr lang="en-US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5" name="Chart Placeholder 14">
                <a:extLst>
                  <a:ext uri="{FF2B5EF4-FFF2-40B4-BE49-F238E27FC236}">
                    <a16:creationId xmlns:a16="http://schemas.microsoft.com/office/drawing/2014/main" id="{EF1081EA-86A2-A41B-A3D9-AAD1802E37A9}"/>
                  </a:ext>
                </a:extLst>
              </p:cNvPr>
              <p:cNvGraphicFramePr>
                <a:graphicFrameLocks noGrp="1"/>
              </p:cNvGraphicFramePr>
              <p:nvPr>
                <p:ph sz="quarter" idx="25"/>
              </p:nvPr>
            </p:nvGraphicFramePr>
            <p:xfrm>
              <a:off x="771525" y="2871788"/>
              <a:ext cx="4994275" cy="32067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15" name="Chart Placeholder 14">
                <a:extLst>
                  <a:ext uri="{FF2B5EF4-FFF2-40B4-BE49-F238E27FC236}">
                    <a16:creationId xmlns:a16="http://schemas.microsoft.com/office/drawing/2014/main" id="{EF1081EA-86A2-A41B-A3D9-AAD1802E37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525" y="2871788"/>
                <a:ext cx="4994275" cy="32067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30">
            <a:extLst>
              <a:ext uri="{FF2B5EF4-FFF2-40B4-BE49-F238E27FC236}">
                <a16:creationId xmlns:a16="http://schemas.microsoft.com/office/drawing/2014/main" id="{D67C420C-9F1E-85DE-81CB-A3031588B878}"/>
              </a:ext>
            </a:extLst>
          </p:cNvPr>
          <p:cNvSpPr txBox="1"/>
          <p:nvPr/>
        </p:nvSpPr>
        <p:spPr>
          <a:xfrm>
            <a:off x="395549" y="2747314"/>
            <a:ext cx="5493766" cy="346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defRPr/>
            </a:pPr>
            <a:r>
              <a:rPr lang="en-US" sz="2000">
                <a:solidFill>
                  <a:srgbClr val="005E82"/>
                </a:solidFill>
              </a:rPr>
              <a:t>Summary of Contacts (9,003)</a:t>
            </a:r>
            <a:endParaRPr lang="en-US" sz="20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3CA4634-94A0-E330-DE66-9805DE83B6C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1600">
                <a:solidFill>
                  <a:schemeClr val="tx2">
                    <a:lumMod val="75000"/>
                  </a:schemeClr>
                </a:solidFill>
              </a:rPr>
              <a:t>50 Narcan incidents total; 5 of which were administered by CIS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92201D2-C3CA-966C-CB1A-DDC234BDE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graphicFrame>
        <p:nvGraphicFramePr>
          <p:cNvPr id="17" name="Content Placeholder 10">
            <a:extLst>
              <a:ext uri="{FF2B5EF4-FFF2-40B4-BE49-F238E27FC236}">
                <a16:creationId xmlns:a16="http://schemas.microsoft.com/office/drawing/2014/main" id="{41666887-FDA7-F126-D3CE-6A4437D6617D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2470332335"/>
              </p:ext>
            </p:extLst>
          </p:nvPr>
        </p:nvGraphicFramePr>
        <p:xfrm>
          <a:off x="6386513" y="3260725"/>
          <a:ext cx="5411787" cy="2813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FAD4EAD-F07B-D84C-BAEA-3B033D0B9D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4255" y="3405202"/>
            <a:ext cx="822019" cy="967862"/>
          </a:xfrm>
          <a:prstGeom prst="rect">
            <a:avLst/>
          </a:prstGeom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4" name="Chart Placeholder 13">
                <a:extLst>
                  <a:ext uri="{FF2B5EF4-FFF2-40B4-BE49-F238E27FC236}">
                    <a16:creationId xmlns:a16="http://schemas.microsoft.com/office/drawing/2014/main" id="{D180FFEE-475D-6C34-99A0-D31954463F95}"/>
                  </a:ext>
                </a:extLst>
              </p:cNvPr>
              <p:cNvGraphicFramePr>
                <a:graphicFrameLocks noGrp="1"/>
              </p:cNvGraphicFramePr>
              <p:nvPr>
                <p:ph type="chart" sz="quarter" idx="24"/>
                <p:extLst>
                  <p:ext uri="{D42A27DB-BD31-4B8C-83A1-F6EECF244321}">
                    <p14:modId xmlns:p14="http://schemas.microsoft.com/office/powerpoint/2010/main" val="1776752910"/>
                  </p:ext>
                </p:extLst>
              </p:nvPr>
            </p:nvGraphicFramePr>
            <p:xfrm>
              <a:off x="352425" y="3093707"/>
              <a:ext cx="5413375" cy="298006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14" name="Chart Placeholder 13">
                <a:extLst>
                  <a:ext uri="{FF2B5EF4-FFF2-40B4-BE49-F238E27FC236}">
                    <a16:creationId xmlns:a16="http://schemas.microsoft.com/office/drawing/2014/main" id="{D180FFEE-475D-6C34-99A0-D31954463F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2425" y="3093707"/>
                <a:ext cx="5413375" cy="29800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39277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332A36C7-7206-4741-B707-2C974101E2C6}"/>
              </a:ext>
            </a:extLst>
          </p:cNvPr>
          <p:cNvGraphicFramePr>
            <a:graphicFrameLocks noGrp="1"/>
          </p:cNvGraphicFramePr>
          <p:nvPr>
            <p:ph sz="quarter" idx="27"/>
            <p:extLst>
              <p:ext uri="{D42A27DB-BD31-4B8C-83A1-F6EECF244321}">
                <p14:modId xmlns:p14="http://schemas.microsoft.com/office/powerpoint/2010/main" val="1866241463"/>
              </p:ext>
            </p:extLst>
          </p:nvPr>
        </p:nvGraphicFramePr>
        <p:xfrm>
          <a:off x="387350" y="4106863"/>
          <a:ext cx="5453063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5DFF3D9-392C-6F26-F42D-B32469027EE7}"/>
              </a:ext>
            </a:extLst>
          </p:cNvPr>
          <p:cNvSpPr txBox="1"/>
          <p:nvPr/>
        </p:nvSpPr>
        <p:spPr>
          <a:xfrm>
            <a:off x="3753865" y="5335686"/>
            <a:ext cx="1541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rgbClr val="00B050"/>
                </a:solidFill>
              </a:rPr>
              <a:t>Current PCN’s: 185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3ED1D51-D2CC-DF8F-F566-CE23DAC0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Police Hiring Metrics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37382FA-1D05-E7DC-9EF0-84FA89798538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Police Hiring Pipeline – FY24 Q1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1EB815E-5B7B-F75F-0EF3-3A12703F9DB4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Police Headcount Tracking </a:t>
            </a: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E352E945-A9F3-6D3A-60B7-88355171DFE4}"/>
              </a:ext>
            </a:extLst>
          </p:cNvPr>
          <p:cNvCxnSpPr>
            <a:cxnSpLocks/>
            <a:stCxn id="17" idx="2"/>
          </p:cNvCxnSpPr>
          <p:nvPr/>
        </p:nvCxnSpPr>
        <p:spPr>
          <a:xfrm rot="16200000" flipH="1">
            <a:off x="3432228" y="3695178"/>
            <a:ext cx="1123840" cy="409526"/>
          </a:xfrm>
          <a:prstGeom prst="bentConnector3">
            <a:avLst>
              <a:gd name="adj1" fmla="val 50000"/>
            </a:avLst>
          </a:prstGeom>
          <a:ln w="28575">
            <a:solidFill>
              <a:srgbClr val="EC1C2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F7722F7-4894-250D-6F64-C2CA9FC6D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2011AE-8212-6CAF-0962-326158E3FEB9}"/>
              </a:ext>
            </a:extLst>
          </p:cNvPr>
          <p:cNvSpPr txBox="1"/>
          <p:nvPr/>
        </p:nvSpPr>
        <p:spPr>
          <a:xfrm>
            <a:off x="387350" y="5842517"/>
            <a:ext cx="13554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050" i="1">
                <a:solidFill>
                  <a:schemeClr val="tx1">
                    <a:lumMod val="65000"/>
                    <a:lumOff val="35000"/>
                  </a:schemeClr>
                </a:solidFill>
              </a:rPr>
              <a:t>*As of 09/30/23</a:t>
            </a:r>
          </a:p>
        </p:txBody>
      </p: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45DCD584-EB8E-0C15-41E0-E5C3D593AC64}"/>
              </a:ext>
            </a:extLst>
          </p:cNvPr>
          <p:cNvCxnSpPr>
            <a:cxnSpLocks/>
            <a:stCxn id="17" idx="2"/>
          </p:cNvCxnSpPr>
          <p:nvPr/>
        </p:nvCxnSpPr>
        <p:spPr>
          <a:xfrm rot="16200000" flipH="1">
            <a:off x="3518765" y="3608641"/>
            <a:ext cx="1121460" cy="580220"/>
          </a:xfrm>
          <a:prstGeom prst="bentConnector3">
            <a:avLst>
              <a:gd name="adj1" fmla="val 50000"/>
            </a:avLst>
          </a:prstGeom>
          <a:ln w="28575">
            <a:solidFill>
              <a:srgbClr val="EC1C2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FEA4958-93CB-5E25-D594-85830D290CB9}"/>
              </a:ext>
            </a:extLst>
          </p:cNvPr>
          <p:cNvSpPr txBox="1"/>
          <p:nvPr/>
        </p:nvSpPr>
        <p:spPr>
          <a:xfrm>
            <a:off x="6347460" y="1048282"/>
            <a:ext cx="56921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a typeface="Times New Roman" panose="02020603050405020304" pitchFamily="18" charset="0"/>
              </a:rPr>
              <a:t>R</a:t>
            </a:r>
            <a:r>
              <a:rPr lang="en-US" sz="2000">
                <a:effectLst/>
                <a:ea typeface="Times New Roman" panose="02020603050405020304" pitchFamily="18" charset="0"/>
              </a:rPr>
              <a:t>ecruitment campaign launch from Aug – Oct highlighting 22% salary increase. </a:t>
            </a:r>
            <a:endParaRPr lang="en-US" sz="2000">
              <a:effectLst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effectLst/>
                <a:ea typeface="Times New Roman" panose="02020603050405020304" pitchFamily="18" charset="0"/>
              </a:rPr>
              <a:t>Hosted two recruitment open houses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  <a:ea typeface="Times New Roman" panose="02020603050405020304" pitchFamily="18" charset="0"/>
              </a:rPr>
              <a:t>Next one scheduled on November 18</a:t>
            </a:r>
            <a:r>
              <a:rPr lang="en-US" sz="2000" baseline="30000">
                <a:effectLst/>
                <a:ea typeface="Times New Roman" panose="02020603050405020304" pitchFamily="18" charset="0"/>
              </a:rPr>
              <a:t>th</a:t>
            </a:r>
            <a:r>
              <a:rPr lang="en-US" sz="2000">
                <a:effectLst/>
                <a:ea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“Join BART PD” website launched in July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80K views to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Increase in number of applicants interviewed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FY23 Q4: 57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FY24 Q1: 146</a:t>
            </a:r>
          </a:p>
        </p:txBody>
      </p:sp>
      <mc:AlternateContent xmlns:mc="http://schemas.openxmlformats.org/markup-compatibility/2006" xmlns:cx2="http://schemas.microsoft.com/office/drawing/2015/10/21/chartex">
        <mc:Choice Requires="cx2">
          <p:graphicFrame>
            <p:nvGraphicFramePr>
              <p:cNvPr id="10" name="Content Placeholder 9">
                <a:extLst>
                  <a:ext uri="{FF2B5EF4-FFF2-40B4-BE49-F238E27FC236}">
                    <a16:creationId xmlns:a16="http://schemas.microsoft.com/office/drawing/2014/main" id="{3B89664D-0F83-6FC7-58E6-5F4722699882}"/>
                  </a:ext>
                </a:extLst>
              </p:cNvPr>
              <p:cNvGraphicFramePr>
                <a:graphicFrameLocks noGrp="1"/>
              </p:cNvGraphicFramePr>
              <p:nvPr>
                <p:ph sz="quarter" idx="13"/>
                <p:extLst>
                  <p:ext uri="{D42A27DB-BD31-4B8C-83A1-F6EECF244321}">
                    <p14:modId xmlns:p14="http://schemas.microsoft.com/office/powerpoint/2010/main" val="1811389804"/>
                  </p:ext>
                </p:extLst>
              </p:nvPr>
            </p:nvGraphicFramePr>
            <p:xfrm>
              <a:off x="376238" y="1368425"/>
              <a:ext cx="5453062" cy="20574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10" name="Content Placeholder 9">
                <a:extLst>
                  <a:ext uri="{FF2B5EF4-FFF2-40B4-BE49-F238E27FC236}">
                    <a16:creationId xmlns:a16="http://schemas.microsoft.com/office/drawing/2014/main" id="{3B89664D-0F83-6FC7-58E6-5F47226998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6238" y="1368425"/>
                <a:ext cx="5453062" cy="20574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6D7349D4-653B-3310-2382-20874F28F8E1}"/>
              </a:ext>
            </a:extLst>
          </p:cNvPr>
          <p:cNvSpPr txBox="1"/>
          <p:nvPr/>
        </p:nvSpPr>
        <p:spPr>
          <a:xfrm>
            <a:off x="3727472" y="2972616"/>
            <a:ext cx="123825" cy="365405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79073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2A0F6-98A8-C162-0F16-8C3343A6EDD6}"/>
              </a:ext>
            </a:extLst>
          </p:cNvPr>
          <p:cNvSpPr txBox="1">
            <a:spLocks/>
          </p:cNvSpPr>
          <p:nvPr/>
        </p:nvSpPr>
        <p:spPr>
          <a:xfrm>
            <a:off x="1143000" y="4419600"/>
            <a:ext cx="7162800" cy="8891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800"/>
              </a:lnSpc>
            </a:pPr>
            <a:r>
              <a:rPr lang="en-US" sz="3600">
                <a:solidFill>
                  <a:srgbClr val="FFFFFF"/>
                </a:solidFill>
                <a:latin typeface="Hind Light" panose="02000000000000000000" pitchFamily="2" charset="77"/>
                <a:cs typeface="Hind Light" panose="02000000000000000000" pitchFamily="2" charset="77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643107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01948AE0-DC93-4E1A-8014-60E05143B79D}"/>
              </a:ext>
            </a:extLst>
          </p:cNvPr>
          <p:cNvGraphicFramePr>
            <a:graphicFrameLocks/>
          </p:cNvGraphicFramePr>
          <p:nvPr/>
        </p:nvGraphicFramePr>
        <p:xfrm>
          <a:off x="45720" y="1383792"/>
          <a:ext cx="4764024" cy="4535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8ED410C3-ACB1-4BEF-9B8E-C5A475F7E4E8}"/>
              </a:ext>
            </a:extLst>
          </p:cNvPr>
          <p:cNvGraphicFramePr>
            <a:graphicFrameLocks/>
          </p:cNvGraphicFramePr>
          <p:nvPr/>
        </p:nvGraphicFramePr>
        <p:xfrm>
          <a:off x="361188" y="1644396"/>
          <a:ext cx="4133088" cy="401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Placeholder 10">
            <a:extLst>
              <a:ext uri="{FF2B5EF4-FFF2-40B4-BE49-F238E27FC236}">
                <a16:creationId xmlns:a16="http://schemas.microsoft.com/office/drawing/2014/main" id="{6DF12750-B4BF-40BE-B0AD-F8502C5C0ED2}"/>
              </a:ext>
            </a:extLst>
          </p:cNvPr>
          <p:cNvGraphicFramePr>
            <a:graphicFrameLocks noGrp="1"/>
          </p:cNvGraphicFramePr>
          <p:nvPr>
            <p:ph type="chart" sz="quarter" idx="19"/>
            <p:extLst>
              <p:ext uri="{D42A27DB-BD31-4B8C-83A1-F6EECF244321}">
                <p14:modId xmlns:p14="http://schemas.microsoft.com/office/powerpoint/2010/main" val="4181565499"/>
              </p:ext>
            </p:extLst>
          </p:nvPr>
        </p:nvGraphicFramePr>
        <p:xfrm>
          <a:off x="6705600" y="1165225"/>
          <a:ext cx="5105400" cy="2263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2EDAD18-F95B-B546-3731-3EA04A756D91}"/>
              </a:ext>
            </a:extLst>
          </p:cNvPr>
          <p:cNvCxnSpPr>
            <a:cxnSpLocks/>
          </p:cNvCxnSpPr>
          <p:nvPr/>
        </p:nvCxnSpPr>
        <p:spPr>
          <a:xfrm flipV="1">
            <a:off x="9365093" y="4091591"/>
            <a:ext cx="1" cy="219456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1DCB77-F60C-573A-F3A4-71EC13A8E830}"/>
              </a:ext>
            </a:extLst>
          </p:cNvPr>
          <p:cNvCxnSpPr>
            <a:cxnSpLocks/>
          </p:cNvCxnSpPr>
          <p:nvPr/>
        </p:nvCxnSpPr>
        <p:spPr>
          <a:xfrm flipV="1">
            <a:off x="10489948" y="4091591"/>
            <a:ext cx="0" cy="219456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1F69C1-AC7D-3286-27F9-9A75D77EF47D}"/>
              </a:ext>
            </a:extLst>
          </p:cNvPr>
          <p:cNvCxnSpPr>
            <a:cxnSpLocks/>
          </p:cNvCxnSpPr>
          <p:nvPr/>
        </p:nvCxnSpPr>
        <p:spPr>
          <a:xfrm flipV="1">
            <a:off x="8218472" y="4091591"/>
            <a:ext cx="0" cy="21904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5">
            <a:extLst>
              <a:ext uri="{FF2B5EF4-FFF2-40B4-BE49-F238E27FC236}">
                <a16:creationId xmlns:a16="http://schemas.microsoft.com/office/drawing/2014/main" id="{A61DC989-A60B-B2CC-C3BA-166AEB3E44B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Service Delivery – </a:t>
            </a:r>
            <a:r>
              <a:rPr lang="en-US"/>
              <a:t>Delay Incident Detail</a:t>
            </a: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25535A-4B2E-A750-B2C1-BD65F2F0CF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FC56AB0-4EE3-ED7F-56A8-0D244A5E7B53}"/>
              </a:ext>
            </a:extLst>
          </p:cNvPr>
          <p:cNvSpPr txBox="1"/>
          <p:nvPr/>
        </p:nvSpPr>
        <p:spPr>
          <a:xfrm rot="4857306">
            <a:off x="853926" y="1944603"/>
            <a:ext cx="3480407" cy="3262195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1898178"/>
              </a:avLst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Internal 28%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9B97A3-7A3C-859B-0D92-268D18CA0FE8}"/>
              </a:ext>
            </a:extLst>
          </p:cNvPr>
          <p:cNvSpPr txBox="1"/>
          <p:nvPr/>
        </p:nvSpPr>
        <p:spPr>
          <a:xfrm rot="1067343">
            <a:off x="678565" y="1837461"/>
            <a:ext cx="3480407" cy="3262195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1281404"/>
              </a:avLst>
            </a:prstTxWarp>
            <a:spAutoFit/>
          </a:bodyPr>
          <a:lstStyle/>
          <a:p>
            <a:r>
              <a:rPr lang="en-US"/>
              <a:t>External 72%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8E255D-8104-2950-113B-4CD0E0C14C92}"/>
              </a:ext>
            </a:extLst>
          </p:cNvPr>
          <p:cNvSpPr txBox="1"/>
          <p:nvPr/>
        </p:nvSpPr>
        <p:spPr>
          <a:xfrm>
            <a:off x="361188" y="867246"/>
            <a:ext cx="321259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ctr">
              <a:defRPr sz="2000" b="1" i="0" u="none" strike="noStrike" spc="0" baseline="0"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 algn="l"/>
            <a:r>
              <a:rPr lang="en-US"/>
              <a:t>8903 Delayed Trains Caused by Incidents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9311ACD-40D0-800F-AEE6-6E3F732B2F54}"/>
              </a:ext>
            </a:extLst>
          </p:cNvPr>
          <p:cNvSpPr txBox="1"/>
          <p:nvPr/>
        </p:nvSpPr>
        <p:spPr>
          <a:xfrm>
            <a:off x="6656160" y="939187"/>
            <a:ext cx="484056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defRPr sz="12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Trains</a:t>
            </a:r>
            <a:r>
              <a:rPr lang="en-US" sz="2000" b="1" baseline="0"/>
              <a:t> Delayed - </a:t>
            </a:r>
            <a:r>
              <a:rPr lang="en-US" sz="2000" b="1"/>
              <a:t>Top</a:t>
            </a:r>
            <a:r>
              <a:rPr lang="en-US" sz="2000" b="1" baseline="0"/>
              <a:t> Ten Single Incidents</a:t>
            </a:r>
            <a:endParaRPr lang="en-US" sz="2000" b="1">
              <a:cs typeface="Calibri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15EA43-A0BE-BD59-BD13-368465C9D1EB}"/>
              </a:ext>
            </a:extLst>
          </p:cNvPr>
          <p:cNvSpPr txBox="1"/>
          <p:nvPr/>
        </p:nvSpPr>
        <p:spPr>
          <a:xfrm>
            <a:off x="6613592" y="3715972"/>
            <a:ext cx="527599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defRPr sz="12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Trains</a:t>
            </a:r>
            <a:r>
              <a:rPr lang="en-US" sz="2000" b="1" baseline="0"/>
              <a:t> Delayed by Month</a:t>
            </a:r>
            <a:endParaRPr lang="en-US" sz="2000" b="1">
              <a:cs typeface="Calibri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5A0F068-F941-2A42-C84C-57A349E307A8}"/>
              </a:ext>
            </a:extLst>
          </p:cNvPr>
          <p:cNvSpPr txBox="1"/>
          <p:nvPr/>
        </p:nvSpPr>
        <p:spPr>
          <a:xfrm>
            <a:off x="9463230" y="2782497"/>
            <a:ext cx="242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>
                <a:solidFill>
                  <a:srgbClr val="C00000"/>
                </a:solidFill>
              </a:rPr>
              <a:t>Top ten incidents = 17.6% of delayed trains </a:t>
            </a:r>
          </a:p>
        </p:txBody>
      </p:sp>
      <p:sp>
        <p:nvSpPr>
          <p:cNvPr id="54" name="Title 5">
            <a:extLst>
              <a:ext uri="{FF2B5EF4-FFF2-40B4-BE49-F238E27FC236}">
                <a16:creationId xmlns:a16="http://schemas.microsoft.com/office/drawing/2014/main" id="{DAE1CE85-8CB6-D7C4-F465-65A3F7B8F06E}"/>
              </a:ext>
            </a:extLst>
          </p:cNvPr>
          <p:cNvSpPr txBox="1">
            <a:spLocks/>
          </p:cNvSpPr>
          <p:nvPr/>
        </p:nvSpPr>
        <p:spPr>
          <a:xfrm>
            <a:off x="0" y="-16534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Service Delivery – </a:t>
            </a:r>
            <a:r>
              <a:rPr lang="en-US" sz="4000"/>
              <a:t>Delay Incident Detail</a:t>
            </a: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051DD1-F8F8-CCC7-5208-A2BE409B339C}"/>
              </a:ext>
            </a:extLst>
          </p:cNvPr>
          <p:cNvCxnSpPr>
            <a:cxnSpLocks/>
          </p:cNvCxnSpPr>
          <p:nvPr/>
        </p:nvCxnSpPr>
        <p:spPr>
          <a:xfrm flipV="1">
            <a:off x="7087013" y="4091591"/>
            <a:ext cx="0" cy="219456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EB013BA-CB58-8316-467E-03569D57D2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35866"/>
            <a:ext cx="1539875" cy="547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22D800-EF62-6F07-A633-BB8A4A8EA309}"/>
              </a:ext>
            </a:extLst>
          </p:cNvPr>
          <p:cNvSpPr txBox="1"/>
          <p:nvPr/>
        </p:nvSpPr>
        <p:spPr>
          <a:xfrm>
            <a:off x="7319149" y="6058301"/>
            <a:ext cx="667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FY23 Q2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66386E-6232-3A9A-A7EA-DFAFB847C419}"/>
              </a:ext>
            </a:extLst>
          </p:cNvPr>
          <p:cNvSpPr txBox="1"/>
          <p:nvPr/>
        </p:nvSpPr>
        <p:spPr>
          <a:xfrm>
            <a:off x="8441098" y="6058301"/>
            <a:ext cx="667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FY23 Q3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A4EBF9-7978-725D-4BD9-D44FF8F92133}"/>
              </a:ext>
            </a:extLst>
          </p:cNvPr>
          <p:cNvSpPr txBox="1"/>
          <p:nvPr/>
        </p:nvSpPr>
        <p:spPr>
          <a:xfrm>
            <a:off x="9635771" y="6058301"/>
            <a:ext cx="667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solidFill>
                  <a:schemeClr val="tx1">
                    <a:lumMod val="65000"/>
                    <a:lumOff val="35000"/>
                  </a:schemeClr>
                </a:solidFill>
              </a:rPr>
              <a:t>FY23 Q4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AC89E2-9B84-767D-FB6B-226FC48058E9}"/>
              </a:ext>
            </a:extLst>
          </p:cNvPr>
          <p:cNvCxnSpPr>
            <a:cxnSpLocks/>
          </p:cNvCxnSpPr>
          <p:nvPr/>
        </p:nvCxnSpPr>
        <p:spPr>
          <a:xfrm flipV="1">
            <a:off x="11630999" y="4091591"/>
            <a:ext cx="0" cy="219456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A972E19-E6CB-D40C-6B57-A0B19E3F53C1}"/>
              </a:ext>
            </a:extLst>
          </p:cNvPr>
          <p:cNvSpPr txBox="1"/>
          <p:nvPr/>
        </p:nvSpPr>
        <p:spPr>
          <a:xfrm>
            <a:off x="10729945" y="6058301"/>
            <a:ext cx="667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solidFill>
                  <a:schemeClr val="tx1">
                    <a:lumMod val="65000"/>
                    <a:lumOff val="35000"/>
                  </a:schemeClr>
                </a:solidFill>
              </a:rPr>
              <a:t>FY24 Q1</a:t>
            </a:r>
          </a:p>
        </p:txBody>
      </p:sp>
      <p:graphicFrame>
        <p:nvGraphicFramePr>
          <p:cNvPr id="16" name="Chart Placeholder 15">
            <a:extLst>
              <a:ext uri="{FF2B5EF4-FFF2-40B4-BE49-F238E27FC236}">
                <a16:creationId xmlns:a16="http://schemas.microsoft.com/office/drawing/2014/main" id="{ADCF3C92-94FB-1FA2-9268-FE5360733181}"/>
              </a:ext>
            </a:extLst>
          </p:cNvPr>
          <p:cNvGraphicFramePr>
            <a:graphicFrameLocks noGrp="1"/>
          </p:cNvGraphicFramePr>
          <p:nvPr>
            <p:ph type="chart" sz="quarter" idx="20"/>
          </p:nvPr>
        </p:nvGraphicFramePr>
        <p:xfrm>
          <a:off x="6667183" y="3956844"/>
          <a:ext cx="5105400" cy="2262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F6DDAC4D-7CDC-46F1-A80B-B8D91CB32B37}"/>
              </a:ext>
            </a:extLst>
          </p:cNvPr>
          <p:cNvGraphicFramePr>
            <a:graphicFrameLocks/>
          </p:cNvGraphicFramePr>
          <p:nvPr/>
        </p:nvGraphicFramePr>
        <p:xfrm>
          <a:off x="3733357" y="909099"/>
          <a:ext cx="2345513" cy="1427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F119363C-6E1D-4D1E-87AF-16D0BBC3D59B}"/>
              </a:ext>
            </a:extLst>
          </p:cNvPr>
          <p:cNvGraphicFramePr>
            <a:graphicFrameLocks/>
          </p:cNvGraphicFramePr>
          <p:nvPr/>
        </p:nvGraphicFramePr>
        <p:xfrm>
          <a:off x="3681987" y="5056108"/>
          <a:ext cx="2457692" cy="1379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ECF9C03F-4F84-49C8-9F65-4360E95ED8C5}"/>
              </a:ext>
            </a:extLst>
          </p:cNvPr>
          <p:cNvGraphicFramePr>
            <a:graphicFrameLocks/>
          </p:cNvGraphicFramePr>
          <p:nvPr/>
        </p:nvGraphicFramePr>
        <p:xfrm>
          <a:off x="4411559" y="2180041"/>
          <a:ext cx="1978573" cy="1468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45323918-193A-4FC0-95F5-5801CD3C6031}"/>
              </a:ext>
            </a:extLst>
          </p:cNvPr>
          <p:cNvGraphicFramePr>
            <a:graphicFrameLocks/>
          </p:cNvGraphicFramePr>
          <p:nvPr/>
        </p:nvGraphicFramePr>
        <p:xfrm>
          <a:off x="4448477" y="3774810"/>
          <a:ext cx="1886565" cy="1288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806214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E88403C-1629-4F46-A1EC-4774C103E1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3925929"/>
              </p:ext>
            </p:extLst>
          </p:nvPr>
        </p:nvGraphicFramePr>
        <p:xfrm>
          <a:off x="1064938" y="4574875"/>
          <a:ext cx="3596271" cy="1307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9CED1A4-416D-D3CD-F1CA-5581A712F607}"/>
              </a:ext>
            </a:extLst>
          </p:cNvPr>
          <p:cNvSpPr/>
          <p:nvPr/>
        </p:nvSpPr>
        <p:spPr>
          <a:xfrm>
            <a:off x="1114425" y="5764692"/>
            <a:ext cx="3546784" cy="16192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5" name="Google Shape;2945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/>
              <a:t> Capacity – Ridership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070D88-AB43-40D2-8C3C-2AC13203299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 sz="1800">
                <a:cs typeface="Calibri"/>
              </a:rPr>
              <a:t>Total Ridership up 10.7% over last year.</a:t>
            </a:r>
          </a:p>
          <a:p>
            <a:r>
              <a:rPr lang="en-US" sz="1800">
                <a:cs typeface="Calibri"/>
              </a:rPr>
              <a:t>Average weekday ridership up 12.2% over last year.</a:t>
            </a:r>
          </a:p>
          <a:p>
            <a:r>
              <a:rPr lang="en-US" sz="1800">
                <a:cs typeface="Calibri"/>
              </a:rPr>
              <a:t>Saturday ridership up 5.5% over last year.</a:t>
            </a:r>
          </a:p>
          <a:p>
            <a:r>
              <a:rPr lang="en-US" sz="1800">
                <a:cs typeface="Calibri"/>
              </a:rPr>
              <a:t>Sunday ridership up 10.1% over last year.</a:t>
            </a:r>
          </a:p>
          <a:p>
            <a:endParaRPr lang="en-US" sz="1600">
              <a:cs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AFB2DC-B769-4EF3-8CFD-105541931810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 Average Ridership - Weekday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3E352ED-E00A-42D3-8FA3-3161CC62711D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4"/>
          <a:stretch>
            <a:fillRect/>
          </a:stretch>
        </p:blipFill>
        <p:spPr>
          <a:xfrm>
            <a:off x="388223" y="4096772"/>
            <a:ext cx="365760" cy="32004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F1AF0E-AAC9-8718-7D4B-F2279FB9785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97146" y="4083985"/>
            <a:ext cx="4868562" cy="320675"/>
          </a:xfrm>
        </p:spPr>
        <p:txBody>
          <a:bodyPr/>
          <a:lstStyle/>
          <a:p>
            <a:pPr marL="0" indent="0">
              <a:buNone/>
            </a:pPr>
            <a:r>
              <a:rPr lang="en-US" sz="1800"/>
              <a:t>Comparison of September</a:t>
            </a:r>
            <a:r>
              <a:rPr lang="en-US" sz="1800" baseline="0"/>
              <a:t> Ridership by </a:t>
            </a:r>
            <a:r>
              <a:rPr lang="en-US" sz="1800"/>
              <a:t>Day</a:t>
            </a:r>
            <a:r>
              <a:rPr lang="en-US" sz="1800" baseline="0"/>
              <a:t> of Week</a:t>
            </a:r>
            <a:endParaRPr lang="en-US" sz="1800"/>
          </a:p>
          <a:p>
            <a:pPr marL="0" indent="0">
              <a:buNone/>
            </a:pPr>
            <a:endParaRPr lang="en-US" sz="180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C6376AA-B5E6-435C-C21C-00C5B58C8AD7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Weekday Hourly System</a:t>
            </a:r>
            <a:r>
              <a:rPr lang="en-US" baseline="0"/>
              <a:t> Activity</a:t>
            </a:r>
            <a:endParaRPr lang="en-US"/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9BF2B772-0B03-48A9-8467-D2343FF095BC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511808644"/>
              </p:ext>
            </p:extLst>
          </p:nvPr>
        </p:nvGraphicFramePr>
        <p:xfrm>
          <a:off x="6065837" y="4427546"/>
          <a:ext cx="4686065" cy="1671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Chart Placeholder 23">
            <a:extLst>
              <a:ext uri="{FF2B5EF4-FFF2-40B4-BE49-F238E27FC236}">
                <a16:creationId xmlns:a16="http://schemas.microsoft.com/office/drawing/2014/main" id="{798A9FFC-BC27-4BD5-9B39-F993594991BA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2553105281"/>
              </p:ext>
            </p:extLst>
          </p:nvPr>
        </p:nvGraphicFramePr>
        <p:xfrm>
          <a:off x="6065838" y="1498472"/>
          <a:ext cx="4686066" cy="1693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5E735F-BE96-0B6A-CC9E-B355F81A94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B92CE8-CCC6-F925-5C05-8E5014487AAD}"/>
              </a:ext>
            </a:extLst>
          </p:cNvPr>
          <p:cNvSpPr/>
          <p:nvPr/>
        </p:nvSpPr>
        <p:spPr>
          <a:xfrm rot="16200000">
            <a:off x="4140597" y="5386954"/>
            <a:ext cx="879301" cy="16192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D9EE52-F843-9E8F-C299-14865D091EAE}"/>
              </a:ext>
            </a:extLst>
          </p:cNvPr>
          <p:cNvSpPr/>
          <p:nvPr/>
        </p:nvSpPr>
        <p:spPr>
          <a:xfrm rot="16200000">
            <a:off x="766247" y="5446951"/>
            <a:ext cx="759305" cy="16192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Chart Placeholder 19">
            <a:extLst>
              <a:ext uri="{FF2B5EF4-FFF2-40B4-BE49-F238E27FC236}">
                <a16:creationId xmlns:a16="http://schemas.microsoft.com/office/drawing/2014/main" id="{E550AB3F-CF78-48B7-A739-CF809A1F6408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3661753570"/>
              </p:ext>
            </p:extLst>
          </p:nvPr>
        </p:nvGraphicFramePr>
        <p:xfrm>
          <a:off x="387350" y="4549775"/>
          <a:ext cx="4518025" cy="157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243897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Placeholder 19">
            <a:extLst>
              <a:ext uri="{FF2B5EF4-FFF2-40B4-BE49-F238E27FC236}">
                <a16:creationId xmlns:a16="http://schemas.microsoft.com/office/drawing/2014/main" id="{57C04AC9-C1F2-4ED1-A099-6E1BF1B86459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33617330"/>
              </p:ext>
            </p:extLst>
          </p:nvPr>
        </p:nvGraphicFramePr>
        <p:xfrm>
          <a:off x="283140" y="4404660"/>
          <a:ext cx="4518025" cy="1716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45" name="Google Shape;2945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/>
              <a:t> Capacity – Dispatches Operated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070D88-AB43-40D2-8C3C-2AC13203299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endParaRPr lang="en-US" sz="1600">
              <a:cs typeface="Calibri"/>
            </a:endParaRPr>
          </a:p>
          <a:p>
            <a:endParaRPr lang="en-US" sz="160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C21E0A2-2127-783B-5CD6-1E81A386D5C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72983" y="4120317"/>
            <a:ext cx="3962400" cy="320675"/>
          </a:xfrm>
        </p:spPr>
        <p:txBody>
          <a:bodyPr vert="horz" lIns="0" tIns="45720" rIns="0" bIns="45720" rtlCol="0" anchor="t">
            <a:noAutofit/>
          </a:bodyPr>
          <a:lstStyle/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Scheduled Runs Dispatched from Origin</a:t>
            </a:r>
            <a:endParaRPr lang="en-US" sz="1800">
              <a:cs typeface="Calibri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8A47F04-FAC0-4D37-DEA5-5691334A872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0" y="1022111"/>
            <a:ext cx="4152543" cy="320675"/>
          </a:xfrm>
        </p:spPr>
        <p:txBody>
          <a:bodyPr/>
          <a:lstStyle/>
          <a:p>
            <a:pPr marL="0" indent="0">
              <a:buNone/>
            </a:pPr>
            <a:r>
              <a:rPr lang="en-US" sz="1800"/>
              <a:t>% of Scheduled Dispatches Missed by Cause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FA08BC-8314-01BD-16E8-2C1E058F501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65838" y="4083985"/>
            <a:ext cx="4710618" cy="320675"/>
          </a:xfrm>
        </p:spPr>
        <p:txBody>
          <a:bodyPr/>
          <a:lstStyle/>
          <a:p>
            <a:pPr marL="0" indent="0">
              <a:buNone/>
            </a:pPr>
            <a:r>
              <a:rPr lang="en-US" sz="1800"/>
              <a:t>Hourly Scheduled</a:t>
            </a:r>
            <a:r>
              <a:rPr lang="en-US" sz="1800" baseline="0"/>
              <a:t> Runs</a:t>
            </a:r>
            <a:r>
              <a:rPr lang="en-US" sz="1800"/>
              <a:t> Dispatched from Origin </a:t>
            </a:r>
          </a:p>
        </p:txBody>
      </p: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065E8EF4-2201-2276-D9C8-CC368FA17E3D}"/>
              </a:ext>
            </a:extLst>
          </p:cNvPr>
          <p:cNvSpPr txBox="1">
            <a:spLocks/>
          </p:cNvSpPr>
          <p:nvPr/>
        </p:nvSpPr>
        <p:spPr>
          <a:xfrm>
            <a:off x="372983" y="1174511"/>
            <a:ext cx="5113418" cy="2330689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Missed Dispatches are scheduled trains that did not run OR partial runs that were not able to dispatch from origin</a:t>
            </a:r>
            <a:endParaRPr lang="en-US" sz="1600" b="0" i="0" u="non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rgbClr val="000000"/>
                </a:solidFill>
                <a:latin typeface="Calibri" panose="020F0502020204030204"/>
              </a:rPr>
              <a:t>Missed dispatches due to staffing shortage continue to decrease</a:t>
            </a:r>
            <a:endParaRPr lang="en-US" sz="1600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lang="en-US" sz="1600">
                <a:solidFill>
                  <a:srgbClr val="000000"/>
                </a:solidFill>
                <a:latin typeface="Calibri" panose="020F0502020204030204"/>
                <a:cs typeface="Calibri"/>
              </a:rPr>
              <a:t>Cancellations improved to just over 1%.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lang="en-US" sz="1600">
                <a:solidFill>
                  <a:srgbClr val="000000"/>
                </a:solidFill>
                <a:latin typeface="Calibri" panose="020F0502020204030204"/>
                <a:cs typeface="Calibri"/>
              </a:rPr>
              <a:t>Cause categories reduced to less than 1%.</a:t>
            </a:r>
          </a:p>
          <a:p>
            <a:pPr marL="0" indent="0">
              <a:buNone/>
              <a:defRPr/>
            </a:pPr>
            <a:endParaRPr lang="en-US" sz="1600">
              <a:solidFill>
                <a:srgbClr val="000000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F1D4F1-5FD7-C72A-4AB7-8F56090CC204}"/>
              </a:ext>
            </a:extLst>
          </p:cNvPr>
          <p:cNvSpPr txBox="1"/>
          <p:nvPr/>
        </p:nvSpPr>
        <p:spPr>
          <a:xfrm>
            <a:off x="1913789" y="5362423"/>
            <a:ext cx="146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C000"/>
                </a:solidFill>
                <a:latin typeface="Franklin Gothic Medium" panose="020B0603020102020204" pitchFamily="34" charset="0"/>
              </a:rPr>
              <a:t>Runs dispatched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FF4B-FABF-ECCA-BAB8-A106D858453C}"/>
              </a:ext>
            </a:extLst>
          </p:cNvPr>
          <p:cNvSpPr txBox="1"/>
          <p:nvPr/>
        </p:nvSpPr>
        <p:spPr>
          <a:xfrm>
            <a:off x="1933874" y="4502915"/>
            <a:ext cx="1602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5E83"/>
                </a:solidFill>
                <a:latin typeface="Franklin Gothic Medium" panose="020B0603020102020204" pitchFamily="34" charset="0"/>
              </a:rPr>
              <a:t>Missed dispatches</a:t>
            </a:r>
          </a:p>
        </p:txBody>
      </p:sp>
      <p:graphicFrame>
        <p:nvGraphicFramePr>
          <p:cNvPr id="23" name="Chart Placeholder 22">
            <a:extLst>
              <a:ext uri="{FF2B5EF4-FFF2-40B4-BE49-F238E27FC236}">
                <a16:creationId xmlns:a16="http://schemas.microsoft.com/office/drawing/2014/main" id="{B3E47767-A485-40D3-9CAA-5909B18AB286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4024811174"/>
              </p:ext>
            </p:extLst>
          </p:nvPr>
        </p:nvGraphicFramePr>
        <p:xfrm>
          <a:off x="6065838" y="4440992"/>
          <a:ext cx="4519612" cy="1658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Placeholder 6">
            <a:extLst>
              <a:ext uri="{FF2B5EF4-FFF2-40B4-BE49-F238E27FC236}">
                <a16:creationId xmlns:a16="http://schemas.microsoft.com/office/drawing/2014/main" id="{91404C86-A846-739D-3C4D-DCD17980879E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1453485515"/>
              </p:ext>
            </p:extLst>
          </p:nvPr>
        </p:nvGraphicFramePr>
        <p:xfrm>
          <a:off x="6065837" y="1425146"/>
          <a:ext cx="4710617" cy="1767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A0538A4-1AC0-A9E4-3037-A91711297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31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EF98472-9924-63A4-1124-E9FA185AE9AE}"/>
              </a:ext>
            </a:extLst>
          </p:cNvPr>
          <p:cNvSpPr/>
          <p:nvPr/>
        </p:nvSpPr>
        <p:spPr>
          <a:xfrm>
            <a:off x="6819663" y="965200"/>
            <a:ext cx="5064361" cy="1547364"/>
          </a:xfrm>
          <a:prstGeom prst="round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7" name="Chart Placeholder 16">
                <a:extLst>
                  <a:ext uri="{FF2B5EF4-FFF2-40B4-BE49-F238E27FC236}">
                    <a16:creationId xmlns:a16="http://schemas.microsoft.com/office/drawing/2014/main" id="{AA80C028-044D-F317-F283-2C43426D5E07}"/>
                  </a:ext>
                </a:extLst>
              </p:cNvPr>
              <p:cNvGraphicFramePr>
                <a:graphicFrameLocks noGrp="1"/>
              </p:cNvGraphicFramePr>
              <p:nvPr>
                <p:ph type="chart" sz="quarter" idx="11"/>
                <p:extLst>
                  <p:ext uri="{D42A27DB-BD31-4B8C-83A1-F6EECF244321}">
                    <p14:modId xmlns:p14="http://schemas.microsoft.com/office/powerpoint/2010/main" val="233953548"/>
                  </p:ext>
                </p:extLst>
              </p:nvPr>
            </p:nvGraphicFramePr>
            <p:xfrm>
              <a:off x="460375" y="3089406"/>
              <a:ext cx="4349325" cy="285224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17" name="Chart Placeholder 16">
                <a:extLst>
                  <a:ext uri="{FF2B5EF4-FFF2-40B4-BE49-F238E27FC236}">
                    <a16:creationId xmlns:a16="http://schemas.microsoft.com/office/drawing/2014/main" id="{AA80C028-044D-F317-F283-2C43426D5E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375" y="3089406"/>
                <a:ext cx="4349325" cy="2852246"/>
              </a:xfrm>
              <a:prstGeom prst="rect">
                <a:avLst/>
              </a:prstGeom>
            </p:spPr>
          </p:pic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8C7463C6-1171-182D-F3C9-3F70695E2BE5}"/>
              </a:ext>
            </a:extLst>
          </p:cNvPr>
          <p:cNvSpPr txBox="1"/>
          <p:nvPr/>
        </p:nvSpPr>
        <p:spPr>
          <a:xfrm rot="5400000">
            <a:off x="2836257" y="4782119"/>
            <a:ext cx="323165" cy="21764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BART Line Color</a:t>
            </a:r>
          </a:p>
        </p:txBody>
      </p:sp>
      <p:sp>
        <p:nvSpPr>
          <p:cNvPr id="2945" name="Google Shape;2945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/>
              <a:t> Capacity – Passenger Loading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5B9954-7758-D2D5-8C5C-AF55408223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0375" y="2634147"/>
            <a:ext cx="6241556" cy="269062"/>
          </a:xfrm>
        </p:spPr>
        <p:txBody>
          <a:bodyPr/>
          <a:lstStyle/>
          <a:p>
            <a:pPr marL="0" indent="0">
              <a:buNone/>
            </a:pPr>
            <a:r>
              <a:rPr lang="en-US" sz="1600"/>
              <a:t>Passenger Load per Car for Top 5 Crowded Weekday Trains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3FFAFE-79D1-BC33-6E84-5B096CBEBF75}"/>
              </a:ext>
            </a:extLst>
          </p:cNvPr>
          <p:cNvSpPr txBox="1"/>
          <p:nvPr/>
        </p:nvSpPr>
        <p:spPr>
          <a:xfrm>
            <a:off x="278089" y="3172317"/>
            <a:ext cx="323165" cy="28522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</a:rPr>
              <a:t>Passenger Load per Car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D7EE37-8F7F-14E6-4942-21E057E4885D}"/>
              </a:ext>
            </a:extLst>
          </p:cNvPr>
          <p:cNvGrpSpPr/>
          <p:nvPr/>
        </p:nvGrpSpPr>
        <p:grpSpPr>
          <a:xfrm>
            <a:off x="4900517" y="3370271"/>
            <a:ext cx="1670849" cy="2541609"/>
            <a:chOff x="5362448" y="3767855"/>
            <a:chExt cx="1256731" cy="236489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A51E597-C187-E155-79AF-B230D299AB79}"/>
                </a:ext>
              </a:extLst>
            </p:cNvPr>
            <p:cNvGrpSpPr/>
            <p:nvPr/>
          </p:nvGrpSpPr>
          <p:grpSpPr>
            <a:xfrm>
              <a:off x="5362448" y="3767855"/>
              <a:ext cx="1256731" cy="1711055"/>
              <a:chOff x="10671650" y="1305917"/>
              <a:chExt cx="1256731" cy="171105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3F37A4E-0BDF-7927-5853-2C6DD8A50BE1}"/>
                  </a:ext>
                </a:extLst>
              </p:cNvPr>
              <p:cNvGrpSpPr/>
              <p:nvPr/>
            </p:nvGrpSpPr>
            <p:grpSpPr>
              <a:xfrm>
                <a:off x="10714776" y="1574852"/>
                <a:ext cx="1151031" cy="1400545"/>
                <a:chOff x="3654424" y="769066"/>
                <a:chExt cx="1365292" cy="1611482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9D78752-2C43-19DF-0E3B-646609EB8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654424" y="845634"/>
                  <a:ext cx="539751" cy="1470481"/>
                </a:xfrm>
                <a:prstGeom prst="rect">
                  <a:avLst/>
                </a:prstGeom>
              </p:spPr>
            </p:pic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0F6CADE-764A-E0F8-0FFB-C94D1FF84DF1}"/>
                    </a:ext>
                  </a:extLst>
                </p:cNvPr>
                <p:cNvSpPr txBox="1"/>
                <p:nvPr/>
              </p:nvSpPr>
              <p:spPr>
                <a:xfrm>
                  <a:off x="3921084" y="2116942"/>
                  <a:ext cx="1080040" cy="2636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/>
                    <a:t>Minimum of Top 5*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CA64681-9501-4C79-8C96-22996ECDDF35}"/>
                    </a:ext>
                  </a:extLst>
                </p:cNvPr>
                <p:cNvSpPr txBox="1"/>
                <p:nvPr/>
              </p:nvSpPr>
              <p:spPr>
                <a:xfrm>
                  <a:off x="3921084" y="769066"/>
                  <a:ext cx="1098632" cy="2636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/>
                    <a:t>Maximum of Top 5*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B464796-5828-8540-8C70-E2F4BDE566ED}"/>
                    </a:ext>
                  </a:extLst>
                </p:cNvPr>
                <p:cNvSpPr txBox="1"/>
                <p:nvPr/>
              </p:nvSpPr>
              <p:spPr>
                <a:xfrm>
                  <a:off x="4139742" y="1102528"/>
                  <a:ext cx="854078" cy="2636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>
                      <a:solidFill>
                        <a:srgbClr val="C00000"/>
                      </a:solidFill>
                    </a:rPr>
                    <a:t>75</a:t>
                  </a:r>
                  <a:r>
                    <a:rPr lang="en-US" sz="1000" b="1" baseline="30000">
                      <a:solidFill>
                        <a:srgbClr val="C00000"/>
                      </a:solidFill>
                    </a:rPr>
                    <a:t>th</a:t>
                  </a:r>
                  <a:r>
                    <a:rPr lang="en-US" sz="1000" b="1">
                      <a:solidFill>
                        <a:srgbClr val="C00000"/>
                      </a:solidFill>
                    </a:rPr>
                    <a:t> Percentile</a:t>
                  </a:r>
                  <a:endParaRPr lang="en-US" sz="1000" b="1" baseline="30000">
                    <a:solidFill>
                      <a:srgbClr val="C00000"/>
                    </a:solidFill>
                  </a:endParaRP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3C24CDCD-528B-1A89-FE4B-AF77CC0560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82482" y="1217945"/>
                  <a:ext cx="530352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2671933-B6BE-B1C6-33AD-D8BE0274CB02}"/>
                    </a:ext>
                  </a:extLst>
                </p:cNvPr>
                <p:cNvSpPr txBox="1"/>
                <p:nvPr/>
              </p:nvSpPr>
              <p:spPr>
                <a:xfrm>
                  <a:off x="4139742" y="1785295"/>
                  <a:ext cx="842637" cy="2636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/>
                    <a:t>25</a:t>
                  </a:r>
                  <a:r>
                    <a:rPr lang="en-US" sz="1000" baseline="30000"/>
                    <a:t>th</a:t>
                  </a:r>
                  <a:r>
                    <a:rPr lang="en-US" sz="1000"/>
                    <a:t> Percentile</a:t>
                  </a:r>
                </a:p>
              </p:txBody>
            </p: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64819180-E96A-04F1-E047-9FFDA466BE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82482" y="1900711"/>
                  <a:ext cx="530352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BE31DA9-582A-8A1F-80B5-C1F70342F2DC}"/>
                    </a:ext>
                  </a:extLst>
                </p:cNvPr>
                <p:cNvSpPr txBox="1"/>
                <p:nvPr/>
              </p:nvSpPr>
              <p:spPr>
                <a:xfrm>
                  <a:off x="4143253" y="1443911"/>
                  <a:ext cx="519426" cy="2636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/>
                    <a:t>Median</a:t>
                  </a: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DBF4C2C2-FDD7-6E91-B74C-3BC8E5DD80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82482" y="1559327"/>
                  <a:ext cx="530352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929B3031-2E96-33B4-D76C-60A5B8E16C93}"/>
                  </a:ext>
                </a:extLst>
              </p:cNvPr>
              <p:cNvGrpSpPr/>
              <p:nvPr/>
            </p:nvGrpSpPr>
            <p:grpSpPr>
              <a:xfrm>
                <a:off x="10671650" y="1305917"/>
                <a:ext cx="1256731" cy="1711055"/>
                <a:chOff x="10671650" y="1305917"/>
                <a:chExt cx="1256731" cy="1711055"/>
              </a:xfrm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F3601247-0720-34DD-F9E5-E97D39F8D46B}"/>
                    </a:ext>
                  </a:extLst>
                </p:cNvPr>
                <p:cNvSpPr txBox="1"/>
                <p:nvPr/>
              </p:nvSpPr>
              <p:spPr>
                <a:xfrm>
                  <a:off x="11021060" y="1306678"/>
                  <a:ext cx="483679" cy="2577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>
                      <a:solidFill>
                        <a:schemeClr val="tx2"/>
                      </a:solidFill>
                    </a:rPr>
                    <a:t>Legend</a:t>
                  </a:r>
                </a:p>
              </p:txBody>
            </p:sp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949A3797-C31C-5A7D-E9C2-385E1220444B}"/>
                    </a:ext>
                  </a:extLst>
                </p:cNvPr>
                <p:cNvSpPr/>
                <p:nvPr/>
              </p:nvSpPr>
              <p:spPr>
                <a:xfrm>
                  <a:off x="10671650" y="1305917"/>
                  <a:ext cx="1256731" cy="1711055"/>
                </a:xfrm>
                <a:prstGeom prst="roundRect">
                  <a:avLst/>
                </a:prstGeom>
                <a:noFill/>
                <a:ln w="254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9748B3F-E531-DFB1-694C-A40C2908F63A}"/>
                </a:ext>
              </a:extLst>
            </p:cNvPr>
            <p:cNvSpPr txBox="1"/>
            <p:nvPr/>
          </p:nvSpPr>
          <p:spPr>
            <a:xfrm>
              <a:off x="5424518" y="5474079"/>
              <a:ext cx="1194661" cy="658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/>
                <a:t>*Maximum &amp; Minimum Values of Top 5 Crowded Trains with outliers removed</a:t>
              </a:r>
            </a:p>
          </p:txBody>
        </p:sp>
      </p:grpSp>
      <p:sp>
        <p:nvSpPr>
          <p:cNvPr id="48" name="Content Placeholder 27">
            <a:extLst>
              <a:ext uri="{FF2B5EF4-FFF2-40B4-BE49-F238E27FC236}">
                <a16:creationId xmlns:a16="http://schemas.microsoft.com/office/drawing/2014/main" id="{061E2BC9-740F-D4CF-40FF-34D7341A1CFE}"/>
              </a:ext>
            </a:extLst>
          </p:cNvPr>
          <p:cNvSpPr txBox="1">
            <a:spLocks/>
          </p:cNvSpPr>
          <p:nvPr/>
        </p:nvSpPr>
        <p:spPr>
          <a:xfrm>
            <a:off x="6963815" y="2634146"/>
            <a:ext cx="4920207" cy="32497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Passenger Load per Car for Top 5 Crowded Weekday Trains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F17D87-5FF1-C726-55EC-D4F6DC1D8D26}"/>
              </a:ext>
            </a:extLst>
          </p:cNvPr>
          <p:cNvSpPr txBox="1"/>
          <p:nvPr/>
        </p:nvSpPr>
        <p:spPr>
          <a:xfrm>
            <a:off x="6819663" y="3510229"/>
            <a:ext cx="323165" cy="21764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</a:rPr>
              <a:t>Passenger Load per Car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84C30CF-BC4F-7290-F77E-6F0CE6280941}"/>
              </a:ext>
            </a:extLst>
          </p:cNvPr>
          <p:cNvSpPr txBox="1"/>
          <p:nvPr/>
        </p:nvSpPr>
        <p:spPr>
          <a:xfrm rot="5400000">
            <a:off x="9262336" y="1369883"/>
            <a:ext cx="323165" cy="21764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</a:rPr>
              <a:t>Time of Day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8EB58-6F1E-081C-5976-C42F00797B70}"/>
              </a:ext>
            </a:extLst>
          </p:cNvPr>
          <p:cNvSpPr txBox="1"/>
          <p:nvPr/>
        </p:nvSpPr>
        <p:spPr>
          <a:xfrm>
            <a:off x="4529082" y="5916867"/>
            <a:ext cx="2196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n-US" sz="1200" b="1" i="1">
                <a:solidFill>
                  <a:schemeClr val="tx1">
                    <a:lumMod val="65000"/>
                    <a:lumOff val="35000"/>
                  </a:schemeClr>
                </a:solidFill>
              </a:rPr>
              <a:t>Typical Busiest Trains by Route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4529D6-4655-8C12-E24E-D77D79357DBF}"/>
              </a:ext>
            </a:extLst>
          </p:cNvPr>
          <p:cNvSpPr txBox="1"/>
          <p:nvPr/>
        </p:nvSpPr>
        <p:spPr>
          <a:xfrm>
            <a:off x="4913732" y="4018554"/>
            <a:ext cx="369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XX</a:t>
            </a:r>
            <a:r>
              <a:rPr lang="en-US" sz="1000" b="1" baseline="30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514A9-CB93-FB2E-CE1C-4C495D5F3A46}"/>
              </a:ext>
            </a:extLst>
          </p:cNvPr>
          <p:cNvSpPr txBox="1"/>
          <p:nvPr/>
        </p:nvSpPr>
        <p:spPr>
          <a:xfrm>
            <a:off x="3593354" y="4014081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tx1">
                    <a:lumMod val="65000"/>
                    <a:lumOff val="35000"/>
                  </a:schemeClr>
                </a:solidFill>
              </a:rPr>
              <a:t>108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7DF0B0-F4D8-8038-8971-EB48F6C045F9}"/>
              </a:ext>
            </a:extLst>
          </p:cNvPr>
          <p:cNvSpPr txBox="1"/>
          <p:nvPr/>
        </p:nvSpPr>
        <p:spPr>
          <a:xfrm>
            <a:off x="2389365" y="4980355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tx1">
                    <a:lumMod val="65000"/>
                    <a:lumOff val="35000"/>
                  </a:schemeClr>
                </a:solidFill>
              </a:rPr>
              <a:t>39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CD3235-DBF0-5EE0-4469-7D61F260C25C}"/>
              </a:ext>
            </a:extLst>
          </p:cNvPr>
          <p:cNvSpPr txBox="1"/>
          <p:nvPr/>
        </p:nvSpPr>
        <p:spPr>
          <a:xfrm>
            <a:off x="2997840" y="4677491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66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CC61A2-901C-D797-A586-9B0063AAEC05}"/>
              </a:ext>
            </a:extLst>
          </p:cNvPr>
          <p:cNvSpPr txBox="1"/>
          <p:nvPr/>
        </p:nvSpPr>
        <p:spPr>
          <a:xfrm>
            <a:off x="1799547" y="472143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63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FDFA5B-A58A-D660-7B5A-D313DF5DBC34}"/>
              </a:ext>
            </a:extLst>
          </p:cNvPr>
          <p:cNvSpPr txBox="1"/>
          <p:nvPr/>
        </p:nvSpPr>
        <p:spPr>
          <a:xfrm>
            <a:off x="1191072" y="469746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64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A20BCB-1CFD-9094-7C18-5864F26757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A546E2FD-A91B-72C9-EB4B-6F077E4E87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7680424"/>
              </p:ext>
            </p:extLst>
          </p:nvPr>
        </p:nvGraphicFramePr>
        <p:xfrm>
          <a:off x="6963813" y="1228260"/>
          <a:ext cx="4920209" cy="1190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0" name="Chart 19">
                <a:extLst>
                  <a:ext uri="{FF2B5EF4-FFF2-40B4-BE49-F238E27FC236}">
                    <a16:creationId xmlns:a16="http://schemas.microsoft.com/office/drawing/2014/main" id="{BA549770-B94B-08EA-3EE8-F1169AF1A15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51156843"/>
                  </p:ext>
                </p:extLst>
              </p:nvPr>
            </p:nvGraphicFramePr>
            <p:xfrm>
              <a:off x="7064683" y="3074927"/>
              <a:ext cx="4851609" cy="285292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20" name="Chart 19">
                <a:extLst>
                  <a:ext uri="{FF2B5EF4-FFF2-40B4-BE49-F238E27FC236}">
                    <a16:creationId xmlns:a16="http://schemas.microsoft.com/office/drawing/2014/main" id="{BA549770-B94B-08EA-3EE8-F1169AF1A1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64683" y="3074927"/>
                <a:ext cx="4851609" cy="2852928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5654D19-BD67-5E05-5E8D-F96135901FD7}"/>
              </a:ext>
            </a:extLst>
          </p:cNvPr>
          <p:cNvSpPr txBox="1"/>
          <p:nvPr/>
        </p:nvSpPr>
        <p:spPr>
          <a:xfrm rot="5400000">
            <a:off x="9475014" y="4783848"/>
            <a:ext cx="323165" cy="21764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BART Line Color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010D77-EF6C-EFE6-1569-8B1FD27EBFBB}"/>
              </a:ext>
            </a:extLst>
          </p:cNvPr>
          <p:cNvSpPr txBox="1"/>
          <p:nvPr/>
        </p:nvSpPr>
        <p:spPr>
          <a:xfrm>
            <a:off x="7857793" y="3809932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FA5CA5-028E-4499-D504-7396692D8175}"/>
              </a:ext>
            </a:extLst>
          </p:cNvPr>
          <p:cNvSpPr txBox="1"/>
          <p:nvPr/>
        </p:nvSpPr>
        <p:spPr>
          <a:xfrm>
            <a:off x="8554216" y="4064380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104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F8C244-D591-549B-B9E2-7C501E0A53C3}"/>
              </a:ext>
            </a:extLst>
          </p:cNvPr>
          <p:cNvSpPr txBox="1"/>
          <p:nvPr/>
        </p:nvSpPr>
        <p:spPr>
          <a:xfrm>
            <a:off x="9200214" y="4637069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tx1">
                    <a:lumMod val="65000"/>
                    <a:lumOff val="35000"/>
                  </a:schemeClr>
                </a:solidFill>
              </a:rPr>
              <a:t>59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84A93B-C973-9900-0FDE-A1EBDE533CC6}"/>
              </a:ext>
            </a:extLst>
          </p:cNvPr>
          <p:cNvSpPr txBox="1"/>
          <p:nvPr/>
        </p:nvSpPr>
        <p:spPr>
          <a:xfrm>
            <a:off x="9875603" y="4037103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105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6493F8-EC75-DBD7-4421-D3DCE66676B9}"/>
              </a:ext>
            </a:extLst>
          </p:cNvPr>
          <p:cNvSpPr txBox="1"/>
          <p:nvPr/>
        </p:nvSpPr>
        <p:spPr>
          <a:xfrm>
            <a:off x="10559727" y="3736470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123</a:t>
            </a:r>
          </a:p>
        </p:txBody>
      </p:sp>
      <p:sp>
        <p:nvSpPr>
          <p:cNvPr id="44" name="Content Placeholder 27">
            <a:extLst>
              <a:ext uri="{FF2B5EF4-FFF2-40B4-BE49-F238E27FC236}">
                <a16:creationId xmlns:a16="http://schemas.microsoft.com/office/drawing/2014/main" id="{B27392AF-0E6D-82E9-67F2-6FCA3B5C0678}"/>
              </a:ext>
            </a:extLst>
          </p:cNvPr>
          <p:cNvSpPr txBox="1">
            <a:spLocks/>
          </p:cNvSpPr>
          <p:nvPr/>
        </p:nvSpPr>
        <p:spPr>
          <a:xfrm>
            <a:off x="7032415" y="956913"/>
            <a:ext cx="4920209" cy="33891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Average Hourly Weekday Passenger Load per Car by Line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9D781E-9B7C-90B7-72B9-47C304A7E869}"/>
              </a:ext>
            </a:extLst>
          </p:cNvPr>
          <p:cNvSpPr txBox="1"/>
          <p:nvPr/>
        </p:nvSpPr>
        <p:spPr>
          <a:xfrm>
            <a:off x="783541" y="2922197"/>
            <a:ext cx="4018284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</a:rPr>
              <a:t>Prior Schedule - July 1</a:t>
            </a:r>
            <a:r>
              <a:rPr lang="en-US" sz="1400" b="1" baseline="30000">
                <a:solidFill>
                  <a:schemeClr val="tx2"/>
                </a:solidFill>
              </a:rPr>
              <a:t>st</a:t>
            </a:r>
            <a:r>
              <a:rPr lang="en-US" sz="1400" b="1">
                <a:solidFill>
                  <a:schemeClr val="tx2"/>
                </a:solidFill>
              </a:rPr>
              <a:t> to Sep 10</a:t>
            </a:r>
            <a:r>
              <a:rPr lang="en-US" sz="1400" b="1" baseline="30000">
                <a:solidFill>
                  <a:schemeClr val="tx2"/>
                </a:solidFill>
              </a:rPr>
              <a:t>th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279E906-0A40-961F-7924-3B3309A0625F}"/>
              </a:ext>
            </a:extLst>
          </p:cNvPr>
          <p:cNvSpPr txBox="1"/>
          <p:nvPr/>
        </p:nvSpPr>
        <p:spPr>
          <a:xfrm>
            <a:off x="7380750" y="2903705"/>
            <a:ext cx="4454063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 algn="ctr"/>
            <a:r>
              <a:rPr lang="en-US"/>
              <a:t>New Schedule - Sep 11</a:t>
            </a:r>
            <a:r>
              <a:rPr lang="en-US" baseline="30000"/>
              <a:t>th</a:t>
            </a:r>
            <a:r>
              <a:rPr lang="en-US"/>
              <a:t> to Sep 30</a:t>
            </a:r>
            <a:r>
              <a:rPr lang="en-US" baseline="30000"/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1317992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484177-0715-30B4-9BB4-6041C3323FF1}"/>
              </a:ext>
            </a:extLst>
          </p:cNvPr>
          <p:cNvSpPr/>
          <p:nvPr/>
        </p:nvSpPr>
        <p:spPr>
          <a:xfrm>
            <a:off x="1106013" y="4425137"/>
            <a:ext cx="3788250" cy="173736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hart Placeholder 9">
            <a:extLst>
              <a:ext uri="{FF2B5EF4-FFF2-40B4-BE49-F238E27FC236}">
                <a16:creationId xmlns:a16="http://schemas.microsoft.com/office/drawing/2014/main" id="{0B71496F-AFAD-E3FF-6A55-A2DCCA800CCF}"/>
              </a:ext>
            </a:extLst>
          </p:cNvPr>
          <p:cNvGraphicFramePr>
            <a:graphicFrameLocks noGrp="1"/>
          </p:cNvGraphicFramePr>
          <p:nvPr>
            <p:ph type="chart" sz="quarter" idx="24"/>
            <p:extLst>
              <p:ext uri="{D42A27DB-BD31-4B8C-83A1-F6EECF244321}">
                <p14:modId xmlns:p14="http://schemas.microsoft.com/office/powerpoint/2010/main" val="3641773485"/>
              </p:ext>
            </p:extLst>
          </p:nvPr>
        </p:nvGraphicFramePr>
        <p:xfrm>
          <a:off x="571500" y="4348163"/>
          <a:ext cx="4519613" cy="157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F3999722-708A-444A-9C80-4AFA061B7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i="0" u="none" strike="noStrike">
                <a:effectLst/>
              </a:rPr>
              <a:t>  </a:t>
            </a:r>
            <a:endParaRPr lang="en-US" sz="380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E3EF4F-47B0-52A3-8EC3-D095E65F5C0F}"/>
              </a:ext>
            </a:extLst>
          </p:cNvPr>
          <p:cNvSpPr txBox="1">
            <a:spLocks/>
          </p:cNvSpPr>
          <p:nvPr/>
        </p:nvSpPr>
        <p:spPr>
          <a:xfrm>
            <a:off x="0" y="14868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 Punctuality – Trains On-Time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7813F8-E8BF-4ABC-A667-01CDBFF7026C}"/>
              </a:ext>
            </a:extLst>
          </p:cNvPr>
          <p:cNvSpPr txBox="1"/>
          <p:nvPr/>
        </p:nvSpPr>
        <p:spPr>
          <a:xfrm>
            <a:off x="5791200" y="1001670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005E82"/>
                </a:solidFill>
              </a:rPr>
              <a:t>Estimate of Late Trains by Incident Cause (EOL)</a:t>
            </a:r>
            <a:endParaRPr lang="en-US" sz="1800" b="0" i="0" u="none" strike="noStrike" kern="1200" cap="none" spc="20" baseline="0">
              <a:solidFill>
                <a:srgbClr val="005E8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98C1AC3E-D8F3-43CD-9668-44BDA6C9202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38213" y="3905250"/>
            <a:ext cx="3962400" cy="32067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Trains On-Time - Daily</a:t>
            </a:r>
          </a:p>
        </p:txBody>
      </p:sp>
      <p:sp>
        <p:nvSpPr>
          <p:cNvPr id="26" name="Content Placeholder 13">
            <a:extLst>
              <a:ext uri="{FF2B5EF4-FFF2-40B4-BE49-F238E27FC236}">
                <a16:creationId xmlns:a16="http://schemas.microsoft.com/office/drawing/2014/main" id="{E3689743-4AC3-40CC-9DAC-01088D75ADD7}"/>
              </a:ext>
            </a:extLst>
          </p:cNvPr>
          <p:cNvSpPr txBox="1">
            <a:spLocks noGrp="1"/>
          </p:cNvSpPr>
          <p:nvPr>
            <p:ph sz="quarter" idx="19"/>
          </p:nvPr>
        </p:nvSpPr>
        <p:spPr>
          <a:xfrm>
            <a:off x="6477000" y="3905250"/>
            <a:ext cx="3962400" cy="3206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 Trains On-Time - Peak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9" name="Content Placeholder 18">
                <a:extLst>
                  <a:ext uri="{FF2B5EF4-FFF2-40B4-BE49-F238E27FC236}">
                    <a16:creationId xmlns:a16="http://schemas.microsoft.com/office/drawing/2014/main" id="{F3531426-4ADB-4889-94DB-F06E5DE6A33F}"/>
                  </a:ext>
                </a:extLst>
              </p:cNvPr>
              <p:cNvGraphicFramePr>
                <a:graphicFrameLocks noGrp="1"/>
              </p:cNvGraphicFramePr>
              <p:nvPr>
                <p:ph sz="quarter" idx="13"/>
                <p:extLst>
                  <p:ext uri="{D42A27DB-BD31-4B8C-83A1-F6EECF244321}">
                    <p14:modId xmlns:p14="http://schemas.microsoft.com/office/powerpoint/2010/main" val="2722530310"/>
                  </p:ext>
                </p:extLst>
              </p:nvPr>
            </p:nvGraphicFramePr>
            <p:xfrm>
              <a:off x="220663" y="1022349"/>
              <a:ext cx="5113337" cy="253988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9" name="Content Placeholder 18">
                <a:extLst>
                  <a:ext uri="{FF2B5EF4-FFF2-40B4-BE49-F238E27FC236}">
                    <a16:creationId xmlns:a16="http://schemas.microsoft.com/office/drawing/2014/main" id="{F3531426-4ADB-4889-94DB-F06E5DE6A3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0663" y="1022349"/>
                <a:ext cx="5113337" cy="25398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4" name="Chart Placeholder 23">
                <a:extLst>
                  <a:ext uri="{FF2B5EF4-FFF2-40B4-BE49-F238E27FC236}">
                    <a16:creationId xmlns:a16="http://schemas.microsoft.com/office/drawing/2014/main" id="{6D7936BA-8EC7-4AE4-82F8-022B56886599}"/>
                  </a:ext>
                </a:extLst>
              </p:cNvPr>
              <p:cNvGraphicFramePr>
                <a:graphicFrameLocks noGrp="1"/>
              </p:cNvGraphicFramePr>
              <p:nvPr>
                <p:ph type="chart" sz="quarter" idx="21"/>
                <p:extLst>
                  <p:ext uri="{D42A27DB-BD31-4B8C-83A1-F6EECF244321}">
                    <p14:modId xmlns:p14="http://schemas.microsoft.com/office/powerpoint/2010/main" val="760053602"/>
                  </p:ext>
                </p:extLst>
              </p:nvPr>
            </p:nvGraphicFramePr>
            <p:xfrm>
              <a:off x="5943600" y="1245138"/>
              <a:ext cx="4876800" cy="2090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24" name="Chart Placeholder 23">
                <a:extLst>
                  <a:ext uri="{FF2B5EF4-FFF2-40B4-BE49-F238E27FC236}">
                    <a16:creationId xmlns:a16="http://schemas.microsoft.com/office/drawing/2014/main" id="{6D7936BA-8EC7-4AE4-82F8-022B568865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43600" y="1245138"/>
                <a:ext cx="4876800" cy="2090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FA7BC03E-D07E-691C-133C-69B5ECCF5FCB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8"/>
          <a:stretch>
            <a:fillRect/>
          </a:stretch>
        </p:blipFill>
        <p:spPr>
          <a:xfrm>
            <a:off x="572453" y="3899640"/>
            <a:ext cx="365760" cy="320040"/>
          </a:xfrm>
          <a:prstGeom prst="rect">
            <a:avLst/>
          </a:prstGeom>
        </p:spPr>
      </p:pic>
      <p:graphicFrame>
        <p:nvGraphicFramePr>
          <p:cNvPr id="6" name="Chart Placeholder 5">
            <a:extLst>
              <a:ext uri="{FF2B5EF4-FFF2-40B4-BE49-F238E27FC236}">
                <a16:creationId xmlns:a16="http://schemas.microsoft.com/office/drawing/2014/main" id="{6DFA4972-A81B-CF80-B05F-E22769341E0B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776896578"/>
              </p:ext>
            </p:extLst>
          </p:nvPr>
        </p:nvGraphicFramePr>
        <p:xfrm>
          <a:off x="6110288" y="4348163"/>
          <a:ext cx="4606480" cy="157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B55880-4D57-B094-FC14-77CFD2F8FA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42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E62915-70D1-3A51-C9EA-9007B343E080}"/>
              </a:ext>
            </a:extLst>
          </p:cNvPr>
          <p:cNvSpPr/>
          <p:nvPr/>
        </p:nvSpPr>
        <p:spPr>
          <a:xfrm>
            <a:off x="970961" y="3428999"/>
            <a:ext cx="4524866" cy="265176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999722-708A-444A-9C80-4AFA061B7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i="0" u="none" strike="noStrike">
                <a:effectLst/>
              </a:rPr>
              <a:t>  </a:t>
            </a:r>
            <a:endParaRPr lang="en-US" sz="3800"/>
          </a:p>
        </p:txBody>
      </p:sp>
      <p:sp>
        <p:nvSpPr>
          <p:cNvPr id="21" name="Content Placeholder 14">
            <a:extLst>
              <a:ext uri="{FF2B5EF4-FFF2-40B4-BE49-F238E27FC236}">
                <a16:creationId xmlns:a16="http://schemas.microsoft.com/office/drawing/2014/main" id="{9A9037AB-8B95-445D-9E6B-F3734EA2CAB8}"/>
              </a:ext>
            </a:extLst>
          </p:cNvPr>
          <p:cNvSpPr txBox="1">
            <a:spLocks noGrp="1"/>
          </p:cNvSpPr>
          <p:nvPr>
            <p:ph sz="quarter" idx="19"/>
          </p:nvPr>
        </p:nvSpPr>
        <p:spPr>
          <a:xfrm>
            <a:off x="6806734" y="2896828"/>
            <a:ext cx="4992624" cy="3206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E8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 Customer On-Time - Peak</a:t>
            </a:r>
          </a:p>
        </p:txBody>
      </p:sp>
      <p:sp>
        <p:nvSpPr>
          <p:cNvPr id="20" name="Content Placeholder 12">
            <a:extLst>
              <a:ext uri="{FF2B5EF4-FFF2-40B4-BE49-F238E27FC236}">
                <a16:creationId xmlns:a16="http://schemas.microsoft.com/office/drawing/2014/main" id="{D5D3A09F-86DD-441B-A3F2-3D8979824C9A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72114" y="2896828"/>
            <a:ext cx="4993686" cy="32067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Customer On-Time - Daily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10F28D6-6C41-4FCF-BC26-5BD2B1DC87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 sz="1600">
                <a:cs typeface="Calibri"/>
              </a:rPr>
              <a:t>Customer On-Time was 92.1% for the quarter.</a:t>
            </a:r>
          </a:p>
          <a:p>
            <a:r>
              <a:rPr lang="en-US" sz="1600">
                <a:cs typeface="Calibri"/>
              </a:rPr>
              <a:t>September was the highest performing month in last five quarters.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E3EF4F-47B0-52A3-8EC3-D095E65F5C0F}"/>
              </a:ext>
            </a:extLst>
          </p:cNvPr>
          <p:cNvSpPr txBox="1">
            <a:spLocks/>
          </p:cNvSpPr>
          <p:nvPr/>
        </p:nvSpPr>
        <p:spPr>
          <a:xfrm>
            <a:off x="0" y="14868"/>
            <a:ext cx="12192000" cy="838200"/>
          </a:xfrm>
          <a:prstGeom prst="rect">
            <a:avLst/>
          </a:prstGeom>
          <a:solidFill>
            <a:srgbClr val="005E82"/>
          </a:solidFill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 Punctuality – Customer On-Time</a:t>
            </a:r>
          </a:p>
        </p:txBody>
      </p:sp>
      <p:graphicFrame>
        <p:nvGraphicFramePr>
          <p:cNvPr id="14" name="Chart Placeholder 15">
            <a:extLst>
              <a:ext uri="{FF2B5EF4-FFF2-40B4-BE49-F238E27FC236}">
                <a16:creationId xmlns:a16="http://schemas.microsoft.com/office/drawing/2014/main" id="{9C7F4340-1C11-8D57-4E9A-988DC13562B0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253574843"/>
              </p:ext>
            </p:extLst>
          </p:nvPr>
        </p:nvGraphicFramePr>
        <p:xfrm>
          <a:off x="6386513" y="3260725"/>
          <a:ext cx="5411787" cy="2981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2CC90C-1167-37F0-11AD-752E6D66EEAB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4"/>
          <a:stretch>
            <a:fillRect/>
          </a:stretch>
        </p:blipFill>
        <p:spPr>
          <a:xfrm>
            <a:off x="390525" y="2898775"/>
            <a:ext cx="365760" cy="320040"/>
          </a:xfrm>
          <a:prstGeom prst="rect">
            <a:avLst/>
          </a:prstGeom>
        </p:spPr>
      </p:pic>
      <p:graphicFrame>
        <p:nvGraphicFramePr>
          <p:cNvPr id="6" name="Chart Placeholder 12">
            <a:extLst>
              <a:ext uri="{FF2B5EF4-FFF2-40B4-BE49-F238E27FC236}">
                <a16:creationId xmlns:a16="http://schemas.microsoft.com/office/drawing/2014/main" id="{694E6EFE-F87E-C8A3-DAC7-047AF6DBE7B2}"/>
              </a:ext>
            </a:extLst>
          </p:cNvPr>
          <p:cNvGraphicFramePr>
            <a:graphicFrameLocks noGrp="1"/>
          </p:cNvGraphicFramePr>
          <p:nvPr>
            <p:ph type="chart" sz="quarter" idx="24"/>
            <p:extLst>
              <p:ext uri="{D42A27DB-BD31-4B8C-83A1-F6EECF244321}">
                <p14:modId xmlns:p14="http://schemas.microsoft.com/office/powerpoint/2010/main" val="398558787"/>
              </p:ext>
            </p:extLst>
          </p:nvPr>
        </p:nvGraphicFramePr>
        <p:xfrm>
          <a:off x="352425" y="3294063"/>
          <a:ext cx="5413375" cy="2947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37A1417-FB5A-1FBA-A0C0-2BCD705B9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152400"/>
            <a:ext cx="1539875" cy="5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98157"/>
      </p:ext>
    </p:extLst>
  </p:cSld>
  <p:clrMapOvr>
    <a:masterClrMapping/>
  </p:clrMapOvr>
</p:sld>
</file>

<file path=ppt/theme/theme1.xml><?xml version="1.0" encoding="utf-8"?>
<a:theme xmlns:a="http://schemas.openxmlformats.org/drawingml/2006/main" name="Pathways Master">
  <a:themeElements>
    <a:clrScheme name="Custom 8">
      <a:dk1>
        <a:srgbClr val="000000"/>
      </a:dk1>
      <a:lt1>
        <a:srgbClr val="FFFFFF"/>
      </a:lt1>
      <a:dk2>
        <a:srgbClr val="006991"/>
      </a:dk2>
      <a:lt2>
        <a:srgbClr val="D9E1E1"/>
      </a:lt2>
      <a:accent1>
        <a:srgbClr val="008ABE"/>
      </a:accent1>
      <a:accent2>
        <a:srgbClr val="F9A51A"/>
      </a:accent2>
      <a:accent3>
        <a:srgbClr val="50B748"/>
      </a:accent3>
      <a:accent4>
        <a:srgbClr val="EC1C24"/>
      </a:accent4>
      <a:accent5>
        <a:srgbClr val="8F3F97"/>
      </a:accent5>
      <a:accent6>
        <a:srgbClr val="EB008B"/>
      </a:accent6>
      <a:hlink>
        <a:srgbClr val="00ADEE"/>
      </a:hlink>
      <a:folHlink>
        <a:srgbClr val="FFE6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RT_50th_PPTtemplate_16x9_2022" id="{957B2FD5-A361-DE4B-A1CE-D995E4B22590}" vid="{94216176-7884-4A40-A63D-2E7AC5E734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67074F59D6A1429232CF1E62BAD758" ma:contentTypeVersion="10" ma:contentTypeDescription="Create a new document." ma:contentTypeScope="" ma:versionID="ec6065797207f6722ac28236c12daf2e">
  <xsd:schema xmlns:xsd="http://www.w3.org/2001/XMLSchema" xmlns:xs="http://www.w3.org/2001/XMLSchema" xmlns:p="http://schemas.microsoft.com/office/2006/metadata/properties" xmlns:ns3="ef3a3394-2aeb-4a94-b530-3463e0675f94" xmlns:ns4="c57bf793-81b5-41d6-be34-20057e154043" targetNamespace="http://schemas.microsoft.com/office/2006/metadata/properties" ma:root="true" ma:fieldsID="1c0f45a7095042838255440821522179" ns3:_="" ns4:_="">
    <xsd:import namespace="ef3a3394-2aeb-4a94-b530-3463e0675f94"/>
    <xsd:import namespace="c57bf793-81b5-41d6-be34-20057e15404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3a3394-2aeb-4a94-b530-3463e0675f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7bf793-81b5-41d6-be34-20057e15404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33A579-A003-4359-8EE6-20AB56B508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B11693-CBB3-409C-976C-AB9A3BEFFFFE}">
  <ds:schemaRefs>
    <ds:schemaRef ds:uri="c57bf793-81b5-41d6-be34-20057e154043"/>
    <ds:schemaRef ds:uri="ef3a3394-2aeb-4a94-b530-3463e0675f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203A95A-8658-4B5D-A4D6-1CF4A31E06AE}">
  <ds:schemaRefs>
    <ds:schemaRef ds:uri="c57bf793-81b5-41d6-be34-20057e154043"/>
    <ds:schemaRef ds:uri="ef3a3394-2aeb-4a94-b530-3463e0675f9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2370</Words>
  <Application>Microsoft Office PowerPoint</Application>
  <PresentationFormat>Widescreen</PresentationFormat>
  <Paragraphs>670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Arial Narrow</vt:lpstr>
      <vt:lpstr>Calibri</vt:lpstr>
      <vt:lpstr>Calibri Light</vt:lpstr>
      <vt:lpstr>CG Times (WN)</vt:lpstr>
      <vt:lpstr>Franklin Gothic Medium</vt:lpstr>
      <vt:lpstr>Hind</vt:lpstr>
      <vt:lpstr>Hind Light</vt:lpstr>
      <vt:lpstr>Wingdings</vt:lpstr>
      <vt:lpstr>Pathways Master</vt:lpstr>
      <vt:lpstr>PowerPoint Presentation</vt:lpstr>
      <vt:lpstr>  KPI Grouping</vt:lpstr>
      <vt:lpstr>  Summary – Service Delivery</vt:lpstr>
      <vt:lpstr>PowerPoint Presentation</vt:lpstr>
      <vt:lpstr> Capacity – Ridership</vt:lpstr>
      <vt:lpstr> Capacity – Dispatches Operated</vt:lpstr>
      <vt:lpstr> Capacity – Passenger Loading</vt:lpstr>
      <vt:lpstr>  </vt:lpstr>
      <vt:lpstr>  </vt:lpstr>
      <vt:lpstr>  </vt:lpstr>
      <vt:lpstr>  Summary – Railway Asset Availability</vt:lpstr>
      <vt:lpstr> </vt:lpstr>
      <vt:lpstr> Wayside Equipment – Delayed Trains by System</vt:lpstr>
      <vt:lpstr>  Revenue Fleet – Reliability </vt:lpstr>
      <vt:lpstr>  </vt:lpstr>
      <vt:lpstr>  Hiring Metrics - Priority Positions</vt:lpstr>
      <vt:lpstr>  </vt:lpstr>
      <vt:lpstr>  </vt:lpstr>
      <vt:lpstr>  </vt:lpstr>
      <vt:lpstr>  Summary – Customer Experience</vt:lpstr>
      <vt:lpstr> </vt:lpstr>
      <vt:lpstr> Customer Service – Cases by Type</vt:lpstr>
      <vt:lpstr> Customer Service – Complaint Cases</vt:lpstr>
      <vt:lpstr>  </vt:lpstr>
      <vt:lpstr>  </vt:lpstr>
      <vt:lpstr> </vt:lpstr>
      <vt:lpstr>  Summary – Safety and Security </vt:lpstr>
      <vt:lpstr>  </vt:lpstr>
      <vt:lpstr>  </vt:lpstr>
      <vt:lpstr>  </vt:lpstr>
      <vt:lpstr>  </vt:lpstr>
      <vt:lpstr> </vt:lpstr>
      <vt:lpstr> Crime – Against Persons</vt:lpstr>
      <vt:lpstr>  BART Watch App</vt:lpstr>
      <vt:lpstr>  Progressive Policing Contacts and Outcomes</vt:lpstr>
      <vt:lpstr>  Police Hiring Metrics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FTA/BART Transbay Corridor Core Capacity Quarterly Meeting</dc:title>
  <dc:creator>rrod@bart.gov;RTeweld@bart.gov</dc:creator>
  <cp:lastModifiedBy>Christopher Filippi</cp:lastModifiedBy>
  <cp:revision>27</cp:revision>
  <cp:lastPrinted>2022-11-18T16:20:11Z</cp:lastPrinted>
  <dcterms:created xsi:type="dcterms:W3CDTF">2022-07-18T21:02:06Z</dcterms:created>
  <dcterms:modified xsi:type="dcterms:W3CDTF">2023-11-13T18:25:17Z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0x0101009F67074F59D6A1429232CF1E62BAD758</vt:lpwstr>
  </property>
</Properties>
</file>